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154e7a68cb646f2" /><Relationship Type="http://schemas.openxmlformats.org/officeDocument/2006/relationships/extended-properties" Target="/docProps/app.xml" Id="Rbe4c1534ea014d1b" /><Relationship Type="http://schemas.openxmlformats.org/officeDocument/2006/relationships/officeDocument" Target="/ppt/presentation.xml" Id="R0df6b2884e2b4f3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cc5ad2ed21c422d"/>
  </p:sldMasterIdLst>
  <p:notesMasterIdLst>
    <p:notesMasterId xmlns:r="http://schemas.openxmlformats.org/officeDocument/2006/relationships" r:id="Rbda512cdd03847f7"/>
  </p:notesMasterIdLst>
  <p:sldIdLst>
    <p:sldId xmlns:r="http://schemas.openxmlformats.org/officeDocument/2006/relationships" id="256" r:id="Rd699f5cc81174d8f"/>
    <p:sldId xmlns:r="http://schemas.openxmlformats.org/officeDocument/2006/relationships" id="257" r:id="Rd4b61df91d264959"/>
    <p:sldId xmlns:r="http://schemas.openxmlformats.org/officeDocument/2006/relationships" id="258" r:id="R5d2bc54645314b4b"/>
    <p:sldId xmlns:r="http://schemas.openxmlformats.org/officeDocument/2006/relationships" id="259" r:id="R66aee620f7fa46c9"/>
    <p:sldId xmlns:r="http://schemas.openxmlformats.org/officeDocument/2006/relationships" id="260" r:id="Rf79b7b02c5f646e1"/>
    <p:sldId xmlns:r="http://schemas.openxmlformats.org/officeDocument/2006/relationships" id="261" r:id="R58a3014c925f49a3"/>
    <p:sldId xmlns:r="http://schemas.openxmlformats.org/officeDocument/2006/relationships" id="262" r:id="R76c288db8113459f"/>
    <p:sldId xmlns:r="http://schemas.openxmlformats.org/officeDocument/2006/relationships" id="263" r:id="Rb8d260d638564359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c3e916cb04343d1" /><Relationship Type="http://schemas.openxmlformats.org/officeDocument/2006/relationships/slideMaster" Target="/ppt/slideMasters/slideMaster1.xml" Id="R2cc5ad2ed21c422d" /><Relationship Type="http://schemas.openxmlformats.org/officeDocument/2006/relationships/notesMaster" Target="/ppt/notesMasters/notesMaster1.xml" Id="Rbda512cdd03847f7" /><Relationship Type="http://schemas.openxmlformats.org/officeDocument/2006/relationships/presProps" Target="/ppt/presProps.xml" Id="Rc61d8dcfb1704398" /><Relationship Type="http://schemas.openxmlformats.org/officeDocument/2006/relationships/tableStyles" Target="/ppt/tableStyles.xml" Id="R91680e9b5df74c63" /><Relationship Type="http://schemas.openxmlformats.org/officeDocument/2006/relationships/slide" Target="/ppt/slides/slide1.xml" Id="Rd699f5cc81174d8f" /><Relationship Type="http://schemas.openxmlformats.org/officeDocument/2006/relationships/slide" Target="/ppt/slides/slide2.xml" Id="Rd4b61df91d264959" /><Relationship Type="http://schemas.openxmlformats.org/officeDocument/2006/relationships/slide" Target="/ppt/slides/slide3.xml" Id="R5d2bc54645314b4b" /><Relationship Type="http://schemas.openxmlformats.org/officeDocument/2006/relationships/slide" Target="/ppt/slides/slide4.xml" Id="R66aee620f7fa46c9" /><Relationship Type="http://schemas.openxmlformats.org/officeDocument/2006/relationships/slide" Target="/ppt/slides/slide5.xml" Id="Rf79b7b02c5f646e1" /><Relationship Type="http://schemas.openxmlformats.org/officeDocument/2006/relationships/slide" Target="/ppt/slides/slide6.xml" Id="R58a3014c925f49a3" /><Relationship Type="http://schemas.openxmlformats.org/officeDocument/2006/relationships/slide" Target="/ppt/slides/slide7.xml" Id="R76c288db8113459f" /><Relationship Type="http://schemas.openxmlformats.org/officeDocument/2006/relationships/slide" Target="/ppt/slides/slide8.xml" Id="Rb8d260d63856435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930cbd010234fb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df7d027e5d14f22" /><Relationship Type="http://schemas.openxmlformats.org/officeDocument/2006/relationships/notesMaster" Target="/ppt/notesMasters/notesMaster1.xml" Id="R943c7daa506047b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6e0bb728adc480a" /><Relationship Type="http://schemas.openxmlformats.org/officeDocument/2006/relationships/notesMaster" Target="/ppt/notesMasters/notesMaster1.xml" Id="R202a45ebc1f9438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a5177a355a8474f" /><Relationship Type="http://schemas.openxmlformats.org/officeDocument/2006/relationships/notesMaster" Target="/ppt/notesMasters/notesMaster1.xml" Id="Rd534e37803b0401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3096e7ecbaa48eb" /><Relationship Type="http://schemas.openxmlformats.org/officeDocument/2006/relationships/notesMaster" Target="/ppt/notesMasters/notesMaster1.xml" Id="Rf67f59d0796e493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776a6d4e8914dd5" /><Relationship Type="http://schemas.openxmlformats.org/officeDocument/2006/relationships/notesMaster" Target="/ppt/notesMasters/notesMaster1.xml" Id="Ra4a45628b93a446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86ef2e3c9c7400c" /><Relationship Type="http://schemas.openxmlformats.org/officeDocument/2006/relationships/notesMaster" Target="/ppt/notesMasters/notesMaster1.xml" Id="Rc2fef1dbb813480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954ce887a32469e" /><Relationship Type="http://schemas.openxmlformats.org/officeDocument/2006/relationships/notesMaster" Target="/ppt/notesMasters/notesMaster1.xml" Id="Rb7937598cf52404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52b2625cfc0406d" /><Relationship Type="http://schemas.openxmlformats.org/officeDocument/2006/relationships/notesMaster" Target="/ppt/notesMasters/notesMaster1.xml" Id="Re8e1bd61322c444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Direction visuelle et identité fournies par le commanditaire.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https://www.youtube.com/@risquesetmethodes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Architecture fondée sur les recommandations AFA, les contenus pédagogiques ACPR et le cadre AMF.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https://www.agence-francaise-anticorruption.gouv.fr/fr/lafa-publie-nouvelles-recommandations (consulté le 28 juillet 2026)</a:t>
            </a:r>
          </a:p>
          <a:p xmlns:a="http://schemas.openxmlformats.org/drawingml/2006/main">
            <a:r>
              <a:t>- https://acpr.banque-france.fr/fr/professionnels/lacpr-vous-accompagne/parcours-fintech/contenus-pedagogiques/controle-interne (consulté le 28 juillet 2026)</a:t>
            </a:r>
          </a:p>
          <a:p xmlns:a="http://schemas.openxmlformats.org/drawingml/2006/main">
            <a:r>
              <a:t>- https://www.amf-france.org/fr/reglementation/doctrine/doc-2010-16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Cycle pédagogique synthétisant une approche fondée sur les risques.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https://www.agence-francaise-anticorruption.gouv.fr/fr/lafa-publie-nouvelles-recommandations (consulté le 28 juillet 2026)</a:t>
            </a:r>
          </a:p>
          <a:p xmlns:a="http://schemas.openxmlformats.org/drawingml/2006/main">
            <a:r>
              <a:t>- https://acpr.banque-france.fr/fr/professionnels/lacpr-vous-accompagne/parcours-fintech/contenus-pedagogiques/controle-interne (consulté le 28 juillet 2026)</a:t>
            </a:r>
          </a:p>
          <a:p xmlns:a="http://schemas.openxmlformats.org/drawingml/2006/main">
            <a:r>
              <a:t>- https://www.amf-france.org/fr/reglementation/doctrine/doc-2010-16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Répartition pédagogique des responsabilités inspirée des cadres de contrôle interne et de gouvernance.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https://www.agence-francaise-anticorruption.gouv.fr/fr/lafa-publie-nouvelles-recommandations (consulté le 28 juillet 2026)</a:t>
            </a:r>
          </a:p>
          <a:p xmlns:a="http://schemas.openxmlformats.org/drawingml/2006/main">
            <a:r>
              <a:t>- https://acpr.banque-france.fr/fr/professionnels/lacpr-vous-accompagne/parcours-fintech/contenus-pedagogiques/controle-interne (consulté le 28 juillet 2026)</a:t>
            </a:r>
          </a:p>
          <a:p xmlns:a="http://schemas.openxmlformats.org/drawingml/2006/main">
            <a:r>
              <a:t>- https://www.amf-france.org/fr/reglementation/doctrine/doc-2010-16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 fictif inspiré des facteurs de risque tiers couramment utilisés en conformité.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https://www.agence-francaise-anticorruption.gouv.fr/fr/lafa-publie-nouvelles-recommandations (consulté le 28 juillet 2026)</a:t>
            </a:r>
          </a:p>
          <a:p xmlns:a="http://schemas.openxmlformats.org/drawingml/2006/main">
            <a:r>
              <a:t>- https://acpr.banque-france.fr/fr/professionnels/lacpr-vous-accompagne/parcours-fintech/contenus-pedagogiques/controle-interne (consulté le 28 juillet 2026)</a:t>
            </a:r>
          </a:p>
          <a:p xmlns:a="http://schemas.openxmlformats.org/drawingml/2006/main">
            <a:r>
              <a:t>- https://www.amf-france.org/fr/reglementation/doctrine/doc-2010-16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Points de vigilance pédagogiques.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https://www.agence-francaise-anticorruption.gouv.fr/fr/lafa-publie-nouvelles-recommandations (consulté le 28 juillet 2026)</a:t>
            </a:r>
          </a:p>
          <a:p xmlns:a="http://schemas.openxmlformats.org/drawingml/2006/main">
            <a:r>
              <a:t>- https://acpr.banque-france.fr/fr/professionnels/lacpr-vous-accompagne/parcours-fintech/contenus-pedagogiques/controle-interne (consulté le 28 juillet 2026)</a:t>
            </a:r>
          </a:p>
          <a:p xmlns:a="http://schemas.openxmlformats.org/drawingml/2006/main">
            <a:r>
              <a:t>- https://www.amf-france.org/fr/reglementation/doctrine/doc-2010-16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 de 90 jours proposé à titre de méthode de déploiement.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https://www.agence-francaise-anticorruption.gouv.fr/fr/lafa-publie-nouvelles-recommandations (consulté le 28 juillet 2026)</a:t>
            </a:r>
          </a:p>
          <a:p xmlns:a="http://schemas.openxmlformats.org/drawingml/2006/main">
            <a:r>
              <a:t>- https://acpr.banque-france.fr/fr/professionnels/lacpr-vous-accompagne/parcours-fintech/contenus-pedagogiques/controle-interne (consulté le 28 juillet 2026)</a:t>
            </a:r>
          </a:p>
          <a:p xmlns:a="http://schemas.openxmlformats.org/drawingml/2006/main">
            <a:r>
              <a:t>- https://www.amf-france.org/fr/reglementation/doctrine/doc-2010-16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Synthèse pédagogique.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https://www.agence-francaise-anticorruption.gouv.fr/fr/lafa-publie-nouvelles-recommandations (consulté le 28 juillet 2026)</a:t>
            </a:r>
          </a:p>
          <a:p xmlns:a="http://schemas.openxmlformats.org/drawingml/2006/main">
            <a:r>
              <a:t>- https://acpr.banque-france.fr/fr/professionnels/lacpr-vous-accompagne/parcours-fintech/contenus-pedagogiques/controle-interne (consulté le 28 juillet 2026)</a:t>
            </a:r>
          </a:p>
          <a:p xmlns:a="http://schemas.openxmlformats.org/drawingml/2006/main">
            <a:r>
              <a:t>- https://www.amf-france.org/fr/reglementation/doctrine/doc-2010-16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b03e7adf7534fe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19c9586a5da4077" /><Relationship Type="http://schemas.openxmlformats.org/officeDocument/2006/relationships/slideLayout" Target="/ppt/slideLayouts/slideLayout1.xml" Id="Re0383bfe74934de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0383bfe74934de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309c88eba74a84" /><Relationship Type="http://schemas.openxmlformats.org/officeDocument/2006/relationships/notesSlide" Target="/ppt/notesSlides/notesSlide1.xml" Id="R9720bf4519c440b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088179e045493f" /><Relationship Type="http://schemas.openxmlformats.org/officeDocument/2006/relationships/notesSlide" Target="/ppt/notesSlides/notesSlide2.xml" Id="Rfeef1dd588b74f2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345d8526334d1b" /><Relationship Type="http://schemas.openxmlformats.org/officeDocument/2006/relationships/notesSlide" Target="/ppt/notesSlides/notesSlide3.xml" Id="R82d4cae173e34e9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8ea7f2947c4406" /><Relationship Type="http://schemas.openxmlformats.org/officeDocument/2006/relationships/notesSlide" Target="/ppt/notesSlides/notesSlide4.xml" Id="Rf968877798ee4d2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c7d0a184be4c3a" /><Relationship Type="http://schemas.openxmlformats.org/officeDocument/2006/relationships/notesSlide" Target="/ppt/notesSlides/notesSlide5.xml" Id="R6b75762ff8344f3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36e2c5f761443c" /><Relationship Type="http://schemas.openxmlformats.org/officeDocument/2006/relationships/notesSlide" Target="/ppt/notesSlides/notesSlide6.xml" Id="Ra734bb0d89104da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0d1041de864e96" /><Relationship Type="http://schemas.openxmlformats.org/officeDocument/2006/relationships/notesSlide" Target="/ppt/notesSlides/notesSlide7.xml" Id="R7ade32d64540424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0dca1ae0394510" /><Relationship Type="http://schemas.openxmlformats.org/officeDocument/2006/relationships/notesSlide" Target="/ppt/notesSlides/notesSlide8.xml" Id="Rbed0af32c65646f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cover-top">
            <a:extLst xmlns:a="http://schemas.openxmlformats.org/drawingml/2006/main">
              <a:ext uri="{FF2B5EF4-FFF2-40B4-BE49-F238E27FC236}">
                <a16:creationId xmlns:a16="http://schemas.microsoft.com/office/drawing/2014/main" id="{D1ED1CBE-3F59-4828-ACBA-F14083E98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over-brand">
            <a:extLst xmlns:a="http://schemas.openxmlformats.org/drawingml/2006/main">
              <a:ext uri="{FF2B5EF4-FFF2-40B4-BE49-F238E27FC236}">
                <a16:creationId xmlns:a16="http://schemas.microsoft.com/office/drawing/2014/main" id="{2835156B-EE8C-4E8F-9244-2870ED62E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cover-code">
            <a:extLst xmlns:a="http://schemas.openxmlformats.org/drawingml/2006/main">
              <a:ext uri="{FF2B5EF4-FFF2-40B4-BE49-F238E27FC236}">
                <a16:creationId xmlns:a16="http://schemas.microsoft.com/office/drawing/2014/main" id="{5396CE83-CC9F-4C3A-9A1A-48566C1A4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CONFORMITÉ</a:t>
            </a:r>
          </a:p>
        </p:txBody>
      </p:sp>
      <p:sp>
        <p:nvSpPr>
          <p:cNvPr id="4" name="cover-title">
            <a:extLst xmlns:a="http://schemas.openxmlformats.org/drawingml/2006/main">
              <a:ext uri="{FF2B5EF4-FFF2-40B4-BE49-F238E27FC236}">
                <a16:creationId xmlns:a16="http://schemas.microsoft.com/office/drawing/2014/main" id="{45FC9060-E262-4558-A674-BF1572BD0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723900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Piloter la</a:t>
            </a:r>
          </a:p>
          <a:p xmlns:a="http://schemas.openxmlformats.org/drawingml/2006/main">
            <a:pPr algn="l">
              <a:defRPr sz="46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conformité</a:t>
            </a:r>
          </a:p>
        </p:txBody>
      </p:sp>
      <p:sp>
        <p:nvSpPr>
          <p:cNvPr id="5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D6BDD0C7-C38B-41DE-926A-07C2BDC2E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52850"/>
            <a:ext cx="685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Transformer les obligations en décisions, contrôles et preuves.</a:t>
            </a:r>
          </a:p>
        </p:txBody>
      </p:sp>
      <p:sp>
        <p:nvSpPr>
          <p:cNvPr id="6" name="cover-rule">
            <a:extLst xmlns:a="http://schemas.openxmlformats.org/drawingml/2006/main">
              <a:ext uri="{FF2B5EF4-FFF2-40B4-BE49-F238E27FC236}">
                <a16:creationId xmlns:a16="http://schemas.microsoft.com/office/drawing/2014/main" id="{D15037F1-3440-4BE5-91BC-1DB618B92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4381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6AB57"/>
            </a:solidFill>
            <a:prstDash val="solid"/>
          </a:ln>
        </p:spPr>
      </p:sp>
      <p:sp>
        <p:nvSpPr>
          <p:cNvPr id="7" name="cover-signature">
            <a:extLst xmlns:a="http://schemas.openxmlformats.org/drawingml/2006/main">
              <a:ext uri="{FF2B5EF4-FFF2-40B4-BE49-F238E27FC236}">
                <a16:creationId xmlns:a16="http://schemas.microsoft.com/office/drawing/2014/main" id="{662D6BF4-E6CD-43FC-B040-684D810E8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05400"/>
            <a:ext cx="533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8" name="cover-audience">
            <a:extLst xmlns:a="http://schemas.openxmlformats.org/drawingml/2006/main">
              <a:ext uri="{FF2B5EF4-FFF2-40B4-BE49-F238E27FC236}">
                <a16:creationId xmlns:a16="http://schemas.microsoft.com/office/drawing/2014/main" id="{AE22CB4F-BE4A-4A5A-9AD7-0D776F280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Support pédagogique • Étudiants et professionnels</a:t>
            </a:r>
          </a:p>
        </p:txBody>
      </p:sp>
      <p:sp>
        <p:nvSpPr>
          <p:cNvPr id="9" name="orbit-0">
            <a:extLst xmlns:a="http://schemas.openxmlformats.org/drawingml/2006/main">
              <a:ext uri="{FF2B5EF4-FFF2-40B4-BE49-F238E27FC236}">
                <a16:creationId xmlns:a16="http://schemas.microsoft.com/office/drawing/2014/main" id="{17650618-6FF0-43BE-B0DC-86DD7CCD7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714500"/>
            <a:ext cx="2667000" cy="26670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D6AB57"/>
            </a:solidFill>
            <a:prstDash val="solid"/>
          </a:ln>
        </p:spPr>
      </p:sp>
      <p:sp>
        <p:nvSpPr>
          <p:cNvPr id="10" name="orbit-1">
            <a:extLst xmlns:a="http://schemas.openxmlformats.org/drawingml/2006/main">
              <a:ext uri="{FF2B5EF4-FFF2-40B4-BE49-F238E27FC236}">
                <a16:creationId xmlns:a16="http://schemas.microsoft.com/office/drawing/2014/main" id="{4F3EB237-64DD-420A-89B6-1056CFF30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000250"/>
            <a:ext cx="2095500" cy="20955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4CB6B4"/>
            </a:solidFill>
            <a:prstDash val="solid"/>
          </a:ln>
        </p:spPr>
      </p:sp>
      <p:sp>
        <p:nvSpPr>
          <p:cNvPr id="11" name="orbit-2">
            <a:extLst xmlns:a="http://schemas.openxmlformats.org/drawingml/2006/main">
              <a:ext uri="{FF2B5EF4-FFF2-40B4-BE49-F238E27FC236}">
                <a16:creationId xmlns:a16="http://schemas.microsoft.com/office/drawing/2014/main" id="{5E92DF8D-7237-40B7-9009-0FB7EFF1D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286000"/>
            <a:ext cx="1524000" cy="15240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D6AB57"/>
            </a:solidFill>
            <a:prstDash val="solid"/>
          </a:ln>
        </p:spPr>
      </p:sp>
      <p:sp>
        <p:nvSpPr>
          <p:cNvPr id="12" name="motif-x">
            <a:extLst xmlns:a="http://schemas.openxmlformats.org/drawingml/2006/main">
              <a:ext uri="{FF2B5EF4-FFF2-40B4-BE49-F238E27FC236}">
                <a16:creationId xmlns:a16="http://schemas.microsoft.com/office/drawing/2014/main" id="{DB750EEC-799A-492A-8D62-D417628DB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048000"/>
            <a:ext cx="2667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8397AA"/>
            </a:solidFill>
            <a:prstDash val="solid"/>
          </a:ln>
        </p:spPr>
      </p:sp>
      <p:sp>
        <p:nvSpPr>
          <p:cNvPr id="13" name="motif-y">
            <a:extLst xmlns:a="http://schemas.openxmlformats.org/drawingml/2006/main">
              <a:ext uri="{FF2B5EF4-FFF2-40B4-BE49-F238E27FC236}">
                <a16:creationId xmlns:a16="http://schemas.microsoft.com/office/drawing/2014/main" id="{D0C4D8FC-6326-4CFB-AD0F-4F2248A9A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1714500"/>
            <a:ext cx="0" cy="2667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8397AA"/>
            </a:solidFill>
            <a:prstDash val="solid"/>
          </a:ln>
        </p:spPr>
      </p:sp>
      <p:sp>
        <p:nvSpPr>
          <p:cNvPr id="14" name="motif-core">
            <a:extLst xmlns:a="http://schemas.openxmlformats.org/drawingml/2006/main">
              <a:ext uri="{FF2B5EF4-FFF2-40B4-BE49-F238E27FC236}">
                <a16:creationId xmlns:a16="http://schemas.microsoft.com/office/drawing/2014/main" id="{4636EC57-12DB-45EF-89E7-D0F57978A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2752725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2947"/>
          </a:solidFill>
          <a:ln xmlns:a="http://schemas.openxmlformats.org/drawingml/2006/main" w="19050">
            <a:solidFill>
              <a:srgbClr val="D6AB57"/>
            </a:solidFill>
            <a:prstDash val="solid"/>
          </a:ln>
        </p:spPr>
      </p:sp>
      <p:sp>
        <p:nvSpPr>
          <p:cNvPr id="15" name="cover-monogram">
            <a:extLst xmlns:a="http://schemas.openxmlformats.org/drawingml/2006/main">
              <a:ext uri="{FF2B5EF4-FFF2-40B4-BE49-F238E27FC236}">
                <a16:creationId xmlns:a16="http://schemas.microsoft.com/office/drawing/2014/main" id="{E2CB982C-B200-4BB2-9453-70EF00FB4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86050"/>
            <a:ext cx="1485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330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CO</a:t>
            </a:r>
          </a:p>
        </p:txBody>
      </p:sp>
    </p:spTree>
    <p:extLst>
      <p:ext uri="{BB962C8B-B14F-4D97-AF65-F5344CB8AC3E}">
        <p14:creationId xmlns:p14="http://schemas.microsoft.com/office/powerpoint/2010/main" val="17352213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2">
            <a:extLst xmlns:a="http://schemas.openxmlformats.org/drawingml/2006/main">
              <a:ext uri="{FF2B5EF4-FFF2-40B4-BE49-F238E27FC236}">
                <a16:creationId xmlns:a16="http://schemas.microsoft.com/office/drawing/2014/main" id="{360C1773-92D3-4A15-8C33-01B04E3D0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2">
            <a:extLst xmlns:a="http://schemas.openxmlformats.org/drawingml/2006/main">
              <a:ext uri="{FF2B5EF4-FFF2-40B4-BE49-F238E27FC236}">
                <a16:creationId xmlns:a16="http://schemas.microsoft.com/office/drawing/2014/main" id="{198588BE-1635-433A-A4DB-BAC00877E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2">
            <a:extLst xmlns:a="http://schemas.openxmlformats.org/drawingml/2006/main">
              <a:ext uri="{FF2B5EF4-FFF2-40B4-BE49-F238E27FC236}">
                <a16:creationId xmlns:a16="http://schemas.microsoft.com/office/drawing/2014/main" id="{5A368006-E9A6-41C2-9282-38D5E52E0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CONFORMITÉ</a:t>
            </a:r>
          </a:p>
        </p:txBody>
      </p:sp>
      <p:sp>
        <p:nvSpPr>
          <p:cNvPr id="4" name="footer-line-2">
            <a:extLst xmlns:a="http://schemas.openxmlformats.org/drawingml/2006/main">
              <a:ext uri="{FF2B5EF4-FFF2-40B4-BE49-F238E27FC236}">
                <a16:creationId xmlns:a16="http://schemas.microsoft.com/office/drawing/2014/main" id="{C800BE64-EC95-44DB-A6D2-CDCC91F37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2">
            <a:extLst xmlns:a="http://schemas.openxmlformats.org/drawingml/2006/main">
              <a:ext uri="{FF2B5EF4-FFF2-40B4-BE49-F238E27FC236}">
                <a16:creationId xmlns:a16="http://schemas.microsoft.com/office/drawing/2014/main" id="{5F904F96-81D4-41B4-9595-0A3795A27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2">
            <a:extLst xmlns:a="http://schemas.openxmlformats.org/drawingml/2006/main">
              <a:ext uri="{FF2B5EF4-FFF2-40B4-BE49-F238E27FC236}">
                <a16:creationId xmlns:a16="http://schemas.microsoft.com/office/drawing/2014/main" id="{45F85596-2F27-47D3-847C-B621654B1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7BA1B58E-9B7F-4751-B6B7-B19C73BC6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ARCHITECTURE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6A381CC-CE7D-49CD-8036-2F8DB9005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La conformité est un système de maîtrise</a:t>
            </a:r>
          </a:p>
        </p:txBody>
      </p:sp>
      <p:sp>
        <p:nvSpPr>
          <p:cNvPr id="9" name="arch-intro">
            <a:extLst xmlns:a="http://schemas.openxmlformats.org/drawingml/2006/main">
              <a:ext uri="{FF2B5EF4-FFF2-40B4-BE49-F238E27FC236}">
                <a16:creationId xmlns:a16="http://schemas.microsoft.com/office/drawing/2014/main" id="{17B1864B-3344-409B-9230-028AC67FF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981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Elle relie gouvernance, connaissance des risques, prévention, détection et remédiation.</a:t>
            </a:r>
          </a:p>
        </p:txBody>
      </p:sp>
      <p:sp>
        <p:nvSpPr>
          <p:cNvPr id="10" name="arch-line-0">
            <a:extLst xmlns:a="http://schemas.openxmlformats.org/drawingml/2006/main">
              <a:ext uri="{FF2B5EF4-FFF2-40B4-BE49-F238E27FC236}">
                <a16:creationId xmlns:a16="http://schemas.microsoft.com/office/drawing/2014/main" id="{CA43C12E-0048-4B33-8CBC-4D1B3F67F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0" cy="3162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D6AB57"/>
            </a:solidFill>
            <a:prstDash val="solid"/>
          </a:ln>
        </p:spPr>
      </p:sp>
      <p:sp>
        <p:nvSpPr>
          <p:cNvPr id="11" name="arch-num-0">
            <a:extLst xmlns:a="http://schemas.openxmlformats.org/drawingml/2006/main">
              <a:ext uri="{FF2B5EF4-FFF2-40B4-BE49-F238E27FC236}">
                <a16:creationId xmlns:a16="http://schemas.microsoft.com/office/drawing/2014/main" id="{5A20B6C3-1815-4CB3-ABB1-A794F7699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0275"/>
            <a:ext cx="762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2" name="arch-title-0">
            <a:extLst xmlns:a="http://schemas.openxmlformats.org/drawingml/2006/main">
              <a:ext uri="{FF2B5EF4-FFF2-40B4-BE49-F238E27FC236}">
                <a16:creationId xmlns:a16="http://schemas.microsoft.com/office/drawing/2014/main" id="{4145B1D7-7C8D-4F7C-ABA0-DB1AAA1A8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05125"/>
            <a:ext cx="3105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Gouverner</a:t>
            </a:r>
          </a:p>
        </p:txBody>
      </p:sp>
      <p:sp>
        <p:nvSpPr>
          <p:cNvPr id="13" name="arch-hours-0">
            <a:extLst xmlns:a="http://schemas.openxmlformats.org/drawingml/2006/main">
              <a:ext uri="{FF2B5EF4-FFF2-40B4-BE49-F238E27FC236}">
                <a16:creationId xmlns:a16="http://schemas.microsoft.com/office/drawing/2014/main" id="{10E54612-C3F7-4E8E-825B-B68A89F4B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629025"/>
            <a:ext cx="3105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Mandat et responsabilités</a:t>
            </a:r>
          </a:p>
        </p:txBody>
      </p:sp>
      <p:sp>
        <p:nvSpPr>
          <p:cNvPr id="14" name="arch-body-0">
            <a:extLst xmlns:a="http://schemas.openxmlformats.org/drawingml/2006/main">
              <a:ext uri="{FF2B5EF4-FFF2-40B4-BE49-F238E27FC236}">
                <a16:creationId xmlns:a16="http://schemas.microsoft.com/office/drawing/2014/main" id="{F172E0BE-ED7C-4E0F-97EB-8214EA81E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86225"/>
            <a:ext cx="31051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Rôles clairs, indépendance adaptée, arbitrages documentés et information des dirigeants.</a:t>
            </a:r>
          </a:p>
        </p:txBody>
      </p:sp>
      <p:sp>
        <p:nvSpPr>
          <p:cNvPr id="15" name="arch-line-1">
            <a:extLst xmlns:a="http://schemas.openxmlformats.org/drawingml/2006/main">
              <a:ext uri="{FF2B5EF4-FFF2-40B4-BE49-F238E27FC236}">
                <a16:creationId xmlns:a16="http://schemas.microsoft.com/office/drawing/2014/main" id="{86D998C0-CE00-41A8-9B64-21E1F0520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38375"/>
            <a:ext cx="0" cy="3162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4CB6B4"/>
            </a:solidFill>
            <a:prstDash val="solid"/>
          </a:ln>
        </p:spPr>
      </p:sp>
      <p:sp>
        <p:nvSpPr>
          <p:cNvPr id="16" name="arch-num-1">
            <a:extLst xmlns:a="http://schemas.openxmlformats.org/drawingml/2006/main">
              <a:ext uri="{FF2B5EF4-FFF2-40B4-BE49-F238E27FC236}">
                <a16:creationId xmlns:a16="http://schemas.microsoft.com/office/drawing/2014/main" id="{073D0C9C-FB28-491F-A7D6-2E17D7C7D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0275"/>
            <a:ext cx="762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7" name="arch-title-1">
            <a:extLst xmlns:a="http://schemas.openxmlformats.org/drawingml/2006/main">
              <a:ext uri="{FF2B5EF4-FFF2-40B4-BE49-F238E27FC236}">
                <a16:creationId xmlns:a16="http://schemas.microsoft.com/office/drawing/2014/main" id="{4E9C280F-965F-40C4-9B6C-68BDF5BF5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05125"/>
            <a:ext cx="3105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Prévenir et détecter</a:t>
            </a:r>
          </a:p>
        </p:txBody>
      </p:sp>
      <p:sp>
        <p:nvSpPr>
          <p:cNvPr id="18" name="arch-hours-1">
            <a:extLst xmlns:a="http://schemas.openxmlformats.org/drawingml/2006/main">
              <a:ext uri="{FF2B5EF4-FFF2-40B4-BE49-F238E27FC236}">
                <a16:creationId xmlns:a16="http://schemas.microsoft.com/office/drawing/2014/main" id="{450A4AFF-7903-4687-8235-659F90A61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629025"/>
            <a:ext cx="3105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Dispositifs proportionnés</a:t>
            </a:r>
          </a:p>
        </p:txBody>
      </p:sp>
      <p:sp>
        <p:nvSpPr>
          <p:cNvPr id="19" name="arch-body-1">
            <a:extLst xmlns:a="http://schemas.openxmlformats.org/drawingml/2006/main">
              <a:ext uri="{FF2B5EF4-FFF2-40B4-BE49-F238E27FC236}">
                <a16:creationId xmlns:a16="http://schemas.microsoft.com/office/drawing/2014/main" id="{3C7E8488-68B8-4D4C-9CEE-C0585F5C7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86225"/>
            <a:ext cx="31051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Cartographie, politiques, formation, contrôles, alertes et surveillance des tiers.</a:t>
            </a:r>
          </a:p>
        </p:txBody>
      </p:sp>
      <p:sp>
        <p:nvSpPr>
          <p:cNvPr id="20" name="arch-line-2">
            <a:extLst xmlns:a="http://schemas.openxmlformats.org/drawingml/2006/main">
              <a:ext uri="{FF2B5EF4-FFF2-40B4-BE49-F238E27FC236}">
                <a16:creationId xmlns:a16="http://schemas.microsoft.com/office/drawing/2014/main" id="{D7721F84-49C9-475A-B0CB-126BBE1E3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238375"/>
            <a:ext cx="0" cy="3162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D6AB57"/>
            </a:solidFill>
            <a:prstDash val="solid"/>
          </a:ln>
        </p:spPr>
      </p:sp>
      <p:sp>
        <p:nvSpPr>
          <p:cNvPr id="21" name="arch-num-2">
            <a:extLst xmlns:a="http://schemas.openxmlformats.org/drawingml/2006/main">
              <a:ext uri="{FF2B5EF4-FFF2-40B4-BE49-F238E27FC236}">
                <a16:creationId xmlns:a16="http://schemas.microsoft.com/office/drawing/2014/main" id="{5A9F6E93-C9E5-49FC-B284-6E874D2F2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200275"/>
            <a:ext cx="762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2" name="arch-title-2">
            <a:extLst xmlns:a="http://schemas.openxmlformats.org/drawingml/2006/main">
              <a:ext uri="{FF2B5EF4-FFF2-40B4-BE49-F238E27FC236}">
                <a16:creationId xmlns:a16="http://schemas.microsoft.com/office/drawing/2014/main" id="{5ECA85EA-5C04-4F20-9005-14F497761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905125"/>
            <a:ext cx="3105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Prouver et corriger</a:t>
            </a:r>
          </a:p>
        </p:txBody>
      </p:sp>
      <p:sp>
        <p:nvSpPr>
          <p:cNvPr id="23" name="arch-hours-2">
            <a:extLst xmlns:a="http://schemas.openxmlformats.org/drawingml/2006/main">
              <a:ext uri="{FF2B5EF4-FFF2-40B4-BE49-F238E27FC236}">
                <a16:creationId xmlns:a16="http://schemas.microsoft.com/office/drawing/2014/main" id="{C10FE27F-DBC8-4813-9DDD-508ED7234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629025"/>
            <a:ext cx="3105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Traçabilité utile</a:t>
            </a:r>
          </a:p>
        </p:txBody>
      </p:sp>
      <p:sp>
        <p:nvSpPr>
          <p:cNvPr id="24" name="arch-body-2">
            <a:extLst xmlns:a="http://schemas.openxmlformats.org/drawingml/2006/main">
              <a:ext uri="{FF2B5EF4-FFF2-40B4-BE49-F238E27FC236}">
                <a16:creationId xmlns:a16="http://schemas.microsoft.com/office/drawing/2014/main" id="{7FB7C70E-8398-424C-B6B3-2BDEC9D8F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086225"/>
            <a:ext cx="31051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Résultats de contrôle, incidents, actions correctrices, reporting et suivi des décisions.</a:t>
            </a:r>
          </a:p>
        </p:txBody>
      </p:sp>
    </p:spTree>
    <p:extLst>
      <p:ext uri="{BB962C8B-B14F-4D97-AF65-F5344CB8AC3E}">
        <p14:creationId xmlns:p14="http://schemas.microsoft.com/office/powerpoint/2010/main" val="4894589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3">
            <a:extLst xmlns:a="http://schemas.openxmlformats.org/drawingml/2006/main">
              <a:ext uri="{FF2B5EF4-FFF2-40B4-BE49-F238E27FC236}">
                <a16:creationId xmlns:a16="http://schemas.microsoft.com/office/drawing/2014/main" id="{750EE2A7-BE0E-498E-BD1F-409348168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3">
            <a:extLst xmlns:a="http://schemas.openxmlformats.org/drawingml/2006/main">
              <a:ext uri="{FF2B5EF4-FFF2-40B4-BE49-F238E27FC236}">
                <a16:creationId xmlns:a16="http://schemas.microsoft.com/office/drawing/2014/main" id="{BF5C3DB6-BA68-4E0C-AB45-B45C68BE4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3">
            <a:extLst xmlns:a="http://schemas.openxmlformats.org/drawingml/2006/main">
              <a:ext uri="{FF2B5EF4-FFF2-40B4-BE49-F238E27FC236}">
                <a16:creationId xmlns:a16="http://schemas.microsoft.com/office/drawing/2014/main" id="{A9336D56-B28A-4A39-ACEB-9FEC35001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CONFORMITÉ</a:t>
            </a:r>
          </a:p>
        </p:txBody>
      </p:sp>
      <p:sp>
        <p:nvSpPr>
          <p:cNvPr id="4" name="footer-line-3">
            <a:extLst xmlns:a="http://schemas.openxmlformats.org/drawingml/2006/main">
              <a:ext uri="{FF2B5EF4-FFF2-40B4-BE49-F238E27FC236}">
                <a16:creationId xmlns:a16="http://schemas.microsoft.com/office/drawing/2014/main" id="{F2EB7F25-5172-4619-93F2-7E9FC4938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3">
            <a:extLst xmlns:a="http://schemas.openxmlformats.org/drawingml/2006/main">
              <a:ext uri="{FF2B5EF4-FFF2-40B4-BE49-F238E27FC236}">
                <a16:creationId xmlns:a16="http://schemas.microsoft.com/office/drawing/2014/main" id="{CC6D766B-F361-48BB-89A9-395E23401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3">
            <a:extLst xmlns:a="http://schemas.openxmlformats.org/drawingml/2006/main">
              <a:ext uri="{FF2B5EF4-FFF2-40B4-BE49-F238E27FC236}">
                <a16:creationId xmlns:a16="http://schemas.microsoft.com/office/drawing/2014/main" id="{C4DF2D67-08A2-4ED2-A75C-DBBFD458A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D03538F8-F2E6-4D9B-96E7-B5C7C8FB3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MÉTHODE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F2F8F6E-5A41-4A32-9A44-D28ED327C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Le cycle part toujours du risque</a:t>
            </a:r>
          </a:p>
        </p:txBody>
      </p:sp>
      <p:sp>
        <p:nvSpPr>
          <p:cNvPr id="9" name="process-intro">
            <a:extLst xmlns:a="http://schemas.openxmlformats.org/drawingml/2006/main">
              <a:ext uri="{FF2B5EF4-FFF2-40B4-BE49-F238E27FC236}">
                <a16:creationId xmlns:a16="http://schemas.microsoft.com/office/drawing/2014/main" id="{22163270-2368-4BB4-8B31-8DE96AB7F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Une obligation ne devient opérationnelle qu’après traduction dans un processus et un contrôle.</a:t>
            </a:r>
          </a:p>
        </p:txBody>
      </p:sp>
      <p:sp>
        <p:nvSpPr>
          <p:cNvPr id="10" name="process-axis">
            <a:extLst xmlns:a="http://schemas.openxmlformats.org/drawingml/2006/main">
              <a:ext uri="{FF2B5EF4-FFF2-40B4-BE49-F238E27FC236}">
                <a16:creationId xmlns:a16="http://schemas.microsoft.com/office/drawing/2014/main" id="{67E057D7-5F2D-4946-A204-016001D8F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67100"/>
            <a:ext cx="8953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0">
            <a:solidFill>
              <a:srgbClr val="0D2947"/>
            </a:solidFill>
            <a:prstDash val="solid"/>
          </a:ln>
        </p:spPr>
      </p:sp>
      <p:sp>
        <p:nvSpPr>
          <p:cNvPr id="11" name="process-dot-0">
            <a:extLst xmlns:a="http://schemas.openxmlformats.org/drawingml/2006/main">
              <a:ext uri="{FF2B5EF4-FFF2-40B4-BE49-F238E27FC236}">
                <a16:creationId xmlns:a16="http://schemas.microsoft.com/office/drawing/2014/main" id="{67C7D9DA-F447-4666-BAC0-693EE678D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143250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D6AB57"/>
            </a:solidFill>
            <a:prstDash val="solid"/>
          </a:ln>
        </p:spPr>
      </p:sp>
      <p:sp>
        <p:nvSpPr>
          <p:cNvPr id="12" name="process-number-0">
            <a:extLst xmlns:a="http://schemas.openxmlformats.org/drawingml/2006/main">
              <a:ext uri="{FF2B5EF4-FFF2-40B4-BE49-F238E27FC236}">
                <a16:creationId xmlns:a16="http://schemas.microsoft.com/office/drawing/2014/main" id="{D87B0B3D-AE73-4EF5-B51E-229690BBE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24802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3" name="process-label-0">
            <a:extLst xmlns:a="http://schemas.openxmlformats.org/drawingml/2006/main">
              <a:ext uri="{FF2B5EF4-FFF2-40B4-BE49-F238E27FC236}">
                <a16:creationId xmlns:a16="http://schemas.microsoft.com/office/drawing/2014/main" id="{10D261D5-E838-4CD2-A01E-78725AD10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038600"/>
            <a:ext cx="1790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Recenser</a:t>
            </a:r>
          </a:p>
        </p:txBody>
      </p:sp>
      <p:sp>
        <p:nvSpPr>
          <p:cNvPr id="14" name="process-body-0">
            <a:extLst xmlns:a="http://schemas.openxmlformats.org/drawingml/2006/main">
              <a:ext uri="{FF2B5EF4-FFF2-40B4-BE49-F238E27FC236}">
                <a16:creationId xmlns:a16="http://schemas.microsoft.com/office/drawing/2014/main" id="{DA4C9C86-B13A-48FC-B6F0-D53FB7DE2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4495800"/>
            <a:ext cx="1828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Obligations, activités, produits et tiers.</a:t>
            </a:r>
          </a:p>
        </p:txBody>
      </p:sp>
      <p:sp>
        <p:nvSpPr>
          <p:cNvPr id="15" name="process-dot-1">
            <a:extLst xmlns:a="http://schemas.openxmlformats.org/drawingml/2006/main">
              <a:ext uri="{FF2B5EF4-FFF2-40B4-BE49-F238E27FC236}">
                <a16:creationId xmlns:a16="http://schemas.microsoft.com/office/drawing/2014/main" id="{9EBBB70E-AAF2-4636-B307-7C0B91054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825" y="3143250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16" name="process-number-1">
            <a:extLst xmlns:a="http://schemas.openxmlformats.org/drawingml/2006/main">
              <a:ext uri="{FF2B5EF4-FFF2-40B4-BE49-F238E27FC236}">
                <a16:creationId xmlns:a16="http://schemas.microsoft.com/office/drawing/2014/main" id="{F2FC0072-D50B-4294-A003-0EA10756A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825" y="324802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7" name="process-label-1">
            <a:extLst xmlns:a="http://schemas.openxmlformats.org/drawingml/2006/main">
              <a:ext uri="{FF2B5EF4-FFF2-40B4-BE49-F238E27FC236}">
                <a16:creationId xmlns:a16="http://schemas.microsoft.com/office/drawing/2014/main" id="{FE48A1F9-D89D-40CF-8EB3-2EF12A098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0325" y="4038600"/>
            <a:ext cx="1790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Évaluer</a:t>
            </a:r>
          </a:p>
        </p:txBody>
      </p:sp>
      <p:sp>
        <p:nvSpPr>
          <p:cNvPr id="18" name="process-body-1">
            <a:extLst xmlns:a="http://schemas.openxmlformats.org/drawingml/2006/main">
              <a:ext uri="{FF2B5EF4-FFF2-40B4-BE49-F238E27FC236}">
                <a16:creationId xmlns:a16="http://schemas.microsoft.com/office/drawing/2014/main" id="{22917CEF-A6AB-46C0-8D63-8CFC1D475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1275" y="4495800"/>
            <a:ext cx="1828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Exposition, facteurs et contrôles existants.</a:t>
            </a:r>
          </a:p>
        </p:txBody>
      </p:sp>
      <p:sp>
        <p:nvSpPr>
          <p:cNvPr id="19" name="process-dot-2">
            <a:extLst xmlns:a="http://schemas.openxmlformats.org/drawingml/2006/main">
              <a:ext uri="{FF2B5EF4-FFF2-40B4-BE49-F238E27FC236}">
                <a16:creationId xmlns:a16="http://schemas.microsoft.com/office/drawing/2014/main" id="{BBB3DD61-E308-4A42-A3BD-91A032DB0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3143250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D6AB57"/>
            </a:solidFill>
            <a:prstDash val="solid"/>
          </a:ln>
        </p:spPr>
      </p:sp>
      <p:sp>
        <p:nvSpPr>
          <p:cNvPr id="20" name="process-number-2">
            <a:extLst xmlns:a="http://schemas.openxmlformats.org/drawingml/2006/main">
              <a:ext uri="{FF2B5EF4-FFF2-40B4-BE49-F238E27FC236}">
                <a16:creationId xmlns:a16="http://schemas.microsoft.com/office/drawing/2014/main" id="{BE5487B9-18B2-448D-80E3-C66F85277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324802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1" name="process-label-2">
            <a:extLst xmlns:a="http://schemas.openxmlformats.org/drawingml/2006/main">
              <a:ext uri="{FF2B5EF4-FFF2-40B4-BE49-F238E27FC236}">
                <a16:creationId xmlns:a16="http://schemas.microsoft.com/office/drawing/2014/main" id="{AD8EC4D3-4433-4FA1-A535-AF9D6E052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4038600"/>
            <a:ext cx="1790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Concevoir</a:t>
            </a:r>
          </a:p>
        </p:txBody>
      </p:sp>
      <p:sp>
        <p:nvSpPr>
          <p:cNvPr id="22" name="process-body-2">
            <a:extLst xmlns:a="http://schemas.openxmlformats.org/drawingml/2006/main">
              <a:ext uri="{FF2B5EF4-FFF2-40B4-BE49-F238E27FC236}">
                <a16:creationId xmlns:a16="http://schemas.microsoft.com/office/drawing/2014/main" id="{E30D145A-37EC-4F15-9C33-7A286344E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4495800"/>
            <a:ext cx="1828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Règles, contrôles, responsables et preuves.</a:t>
            </a:r>
          </a:p>
        </p:txBody>
      </p:sp>
      <p:sp>
        <p:nvSpPr>
          <p:cNvPr id="23" name="process-dot-3">
            <a:extLst xmlns:a="http://schemas.openxmlformats.org/drawingml/2006/main">
              <a:ext uri="{FF2B5EF4-FFF2-40B4-BE49-F238E27FC236}">
                <a16:creationId xmlns:a16="http://schemas.microsoft.com/office/drawing/2014/main" id="{2308D54C-D838-47C9-8FD3-541F20E7D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8575" y="3143250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D6AB57"/>
            </a:solidFill>
            <a:prstDash val="solid"/>
          </a:ln>
        </p:spPr>
      </p:sp>
      <p:sp>
        <p:nvSpPr>
          <p:cNvPr id="24" name="process-number-3">
            <a:extLst xmlns:a="http://schemas.openxmlformats.org/drawingml/2006/main">
              <a:ext uri="{FF2B5EF4-FFF2-40B4-BE49-F238E27FC236}">
                <a16:creationId xmlns:a16="http://schemas.microsoft.com/office/drawing/2014/main" id="{7ED6F233-EA05-488D-81AC-A0378AC35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8575" y="324802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5" name="process-label-3">
            <a:extLst xmlns:a="http://schemas.openxmlformats.org/drawingml/2006/main">
              <a:ext uri="{FF2B5EF4-FFF2-40B4-BE49-F238E27FC236}">
                <a16:creationId xmlns:a16="http://schemas.microsoft.com/office/drawing/2014/main" id="{BC2EFD2C-0FDD-4F6B-B875-39F4DBF0B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075" y="4038600"/>
            <a:ext cx="1790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Tester</a:t>
            </a:r>
          </a:p>
        </p:txBody>
      </p:sp>
      <p:sp>
        <p:nvSpPr>
          <p:cNvPr id="26" name="process-body-3">
            <a:extLst xmlns:a="http://schemas.openxmlformats.org/drawingml/2006/main">
              <a:ext uri="{FF2B5EF4-FFF2-40B4-BE49-F238E27FC236}">
                <a16:creationId xmlns:a16="http://schemas.microsoft.com/office/drawing/2014/main" id="{333C0B52-8DA8-4A1B-905C-4D98CEA89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58025" y="4495800"/>
            <a:ext cx="1828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Exécution, efficacité et anomalies.</a:t>
            </a:r>
          </a:p>
        </p:txBody>
      </p:sp>
      <p:sp>
        <p:nvSpPr>
          <p:cNvPr id="27" name="process-dot-4">
            <a:extLst xmlns:a="http://schemas.openxmlformats.org/drawingml/2006/main">
              <a:ext uri="{FF2B5EF4-FFF2-40B4-BE49-F238E27FC236}">
                <a16:creationId xmlns:a16="http://schemas.microsoft.com/office/drawing/2014/main" id="{23A468DD-306D-4104-A326-766CA4550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143250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6AB57"/>
          </a:solidFill>
          <a:ln xmlns:a="http://schemas.openxmlformats.org/drawingml/2006/main" w="28575">
            <a:solidFill>
              <a:srgbClr val="D6AB57"/>
            </a:solidFill>
            <a:prstDash val="solid"/>
          </a:ln>
        </p:spPr>
      </p:sp>
      <p:sp>
        <p:nvSpPr>
          <p:cNvPr id="28" name="process-number-4">
            <a:extLst xmlns:a="http://schemas.openxmlformats.org/drawingml/2006/main">
              <a:ext uri="{FF2B5EF4-FFF2-40B4-BE49-F238E27FC236}">
                <a16:creationId xmlns:a16="http://schemas.microsoft.com/office/drawing/2014/main" id="{4EA6E135-E18D-4B04-B990-36A2E1B63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24802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9" name="process-label-4">
            <a:extLst xmlns:a="http://schemas.openxmlformats.org/drawingml/2006/main">
              <a:ext uri="{FF2B5EF4-FFF2-40B4-BE49-F238E27FC236}">
                <a16:creationId xmlns:a16="http://schemas.microsoft.com/office/drawing/2014/main" id="{1F0DB655-F478-4ACB-A530-4E3F227FE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038600"/>
            <a:ext cx="1790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Corriger</a:t>
            </a:r>
          </a:p>
        </p:txBody>
      </p:sp>
      <p:sp>
        <p:nvSpPr>
          <p:cNvPr id="30" name="process-body-4">
            <a:extLst xmlns:a="http://schemas.openxmlformats.org/drawingml/2006/main">
              <a:ext uri="{FF2B5EF4-FFF2-40B4-BE49-F238E27FC236}">
                <a16:creationId xmlns:a16="http://schemas.microsoft.com/office/drawing/2014/main" id="{0BD639FE-46D5-42B8-94BE-0F0BA8816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495800"/>
            <a:ext cx="1828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Action, délai, responsable et suivi.</a:t>
            </a:r>
          </a:p>
        </p:txBody>
      </p:sp>
      <p:sp>
        <p:nvSpPr>
          <p:cNvPr id="31" name="process-callout">
            <a:extLst xmlns:a="http://schemas.openxmlformats.org/drawingml/2006/main">
              <a:ext uri="{FF2B5EF4-FFF2-40B4-BE49-F238E27FC236}">
                <a16:creationId xmlns:a16="http://schemas.microsoft.com/office/drawing/2014/main" id="{00DFEE83-D0CE-4198-BF26-68CD5A326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5638800"/>
            <a:ext cx="7848600" cy="495300"/>
          </a:xfrm>
          <a:prstGeom xmlns:a="http://schemas.openxmlformats.org/drawingml/2006/main" prst="roundRect">
            <a:avLst>
              <a:gd name="adj" fmla="val 26923"/>
            </a:avLst>
          </a:prstGeom>
          <a:solidFill xmlns:a="http://schemas.openxmlformats.org/drawingml/2006/main">
            <a:srgbClr val="0D2947"/>
          </a:solidFill>
          <a:ln xmlns:a="http://schemas.openxmlformats.org/drawingml/2006/main" w="14288">
            <a:solidFill>
              <a:srgbClr val="D6AB57"/>
            </a:solidFill>
            <a:prstDash val="solid"/>
          </a:ln>
        </p:spPr>
      </p:sp>
      <p:sp>
        <p:nvSpPr>
          <p:cNvPr id="32" name="process-callout-text">
            <a:extLst xmlns:a="http://schemas.openxmlformats.org/drawingml/2006/main">
              <a:ext uri="{FF2B5EF4-FFF2-40B4-BE49-F238E27FC236}">
                <a16:creationId xmlns:a16="http://schemas.microsoft.com/office/drawing/2014/main" id="{603644B0-F903-483E-B6B0-24F475564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81675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2EADF"/>
                </a:solidFill>
                <a:latin typeface="Arial"/>
                <a:ea typeface="Arial"/>
                <a:cs typeface="Arial"/>
              </a:rPr>
              <a:t>Un contrôle utile répond à un risque précis et produit une preuve exploitable.</a:t>
            </a:r>
          </a:p>
        </p:txBody>
      </p:sp>
    </p:spTree>
    <p:extLst>
      <p:ext uri="{BB962C8B-B14F-4D97-AF65-F5344CB8AC3E}">
        <p14:creationId xmlns:p14="http://schemas.microsoft.com/office/powerpoint/2010/main" val="1264117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4">
            <a:extLst xmlns:a="http://schemas.openxmlformats.org/drawingml/2006/main">
              <a:ext uri="{FF2B5EF4-FFF2-40B4-BE49-F238E27FC236}">
                <a16:creationId xmlns:a16="http://schemas.microsoft.com/office/drawing/2014/main" id="{38C9969A-FF1A-404B-BAA8-3E6234812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4">
            <a:extLst xmlns:a="http://schemas.openxmlformats.org/drawingml/2006/main">
              <a:ext uri="{FF2B5EF4-FFF2-40B4-BE49-F238E27FC236}">
                <a16:creationId xmlns:a16="http://schemas.microsoft.com/office/drawing/2014/main" id="{C726DF09-1DB5-4D7C-9157-A1624C201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4">
            <a:extLst xmlns:a="http://schemas.openxmlformats.org/drawingml/2006/main">
              <a:ext uri="{FF2B5EF4-FFF2-40B4-BE49-F238E27FC236}">
                <a16:creationId xmlns:a16="http://schemas.microsoft.com/office/drawing/2014/main" id="{803AB04D-7847-4C1C-ACBB-81853FB91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CONFORMITÉ</a:t>
            </a:r>
          </a:p>
        </p:txBody>
      </p:sp>
      <p:sp>
        <p:nvSpPr>
          <p:cNvPr id="4" name="footer-line-4">
            <a:extLst xmlns:a="http://schemas.openxmlformats.org/drawingml/2006/main">
              <a:ext uri="{FF2B5EF4-FFF2-40B4-BE49-F238E27FC236}">
                <a16:creationId xmlns:a16="http://schemas.microsoft.com/office/drawing/2014/main" id="{FE0FD618-57D5-4F8D-BF9F-2D2BD767A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4">
            <a:extLst xmlns:a="http://schemas.openxmlformats.org/drawingml/2006/main">
              <a:ext uri="{FF2B5EF4-FFF2-40B4-BE49-F238E27FC236}">
                <a16:creationId xmlns:a16="http://schemas.microsoft.com/office/drawing/2014/main" id="{EF481EE0-E6A1-4472-B936-E78E0A58E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4">
            <a:extLst xmlns:a="http://schemas.openxmlformats.org/drawingml/2006/main">
              <a:ext uri="{FF2B5EF4-FFF2-40B4-BE49-F238E27FC236}">
                <a16:creationId xmlns:a16="http://schemas.microsoft.com/office/drawing/2014/main" id="{4F7A8700-D95C-48C6-A539-311CE6D78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61DFF988-F80C-44A0-96D0-C38A956FA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GOUVERNANCE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82FA46F-2FC0-4594-992B-ACE0CEDBC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Les responsabilités doivent rester lisibles</a:t>
            </a:r>
          </a:p>
        </p:txBody>
      </p:sp>
      <p:sp>
        <p:nvSpPr>
          <p:cNvPr id="9" name="split-big">
            <a:extLst xmlns:a="http://schemas.openxmlformats.org/drawingml/2006/main">
              <a:ext uri="{FF2B5EF4-FFF2-40B4-BE49-F238E27FC236}">
                <a16:creationId xmlns:a16="http://schemas.microsoft.com/office/drawing/2014/main" id="{A9C1C1F0-2125-4857-9F02-1C89CE772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85950"/>
            <a:ext cx="44958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79545"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Agir</a:t>
            </a:r>
          </a:p>
          <a:p xmlns:a="http://schemas.openxmlformats.org/drawingml/2006/main">
            <a:pPr algn="l">
              <a:defRPr sz="330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→</a:t>
            </a:r>
          </a:p>
          <a:p xmlns:a="http://schemas.openxmlformats.org/drawingml/2006/main">
            <a:pPr algn="l">
              <a:defRPr sz="330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Superviser</a:t>
            </a:r>
          </a:p>
          <a:p xmlns:a="http://schemas.openxmlformats.org/drawingml/2006/main">
            <a:pPr algn="l">
              <a:defRPr sz="330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→</a:t>
            </a:r>
          </a:p>
          <a:p xmlns:a="http://schemas.openxmlformats.org/drawingml/2006/main">
            <a:pPr algn="l">
              <a:defRPr sz="330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Évaluer</a:t>
            </a:r>
          </a:p>
        </p:txBody>
      </p:sp>
      <p:sp>
        <p:nvSpPr>
          <p:cNvPr id="10" name="split-caption">
            <a:extLst xmlns:a="http://schemas.openxmlformats.org/drawingml/2006/main">
              <a:ext uri="{FF2B5EF4-FFF2-40B4-BE49-F238E27FC236}">
                <a16:creationId xmlns:a16="http://schemas.microsoft.com/office/drawing/2014/main" id="{06F48B1D-D80C-4422-BED1-B0EEA5D2E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14800"/>
            <a:ext cx="4381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La séparation des rôles réduit les angles morts et facilite l’escalade des anomalies.</a:t>
            </a:r>
          </a:p>
        </p:txBody>
      </p:sp>
      <p:sp>
        <p:nvSpPr>
          <p:cNvPr id="11" name="split-divider">
            <a:extLst xmlns:a="http://schemas.openxmlformats.org/drawingml/2006/main">
              <a:ext uri="{FF2B5EF4-FFF2-40B4-BE49-F238E27FC236}">
                <a16:creationId xmlns:a16="http://schemas.microsoft.com/office/drawing/2014/main" id="{89B23BFA-B238-4879-8FEF-66C2DF07F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809750"/>
            <a:ext cx="0" cy="3810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D2947"/>
            </a:solidFill>
            <a:prstDash val="solid"/>
          </a:ln>
        </p:spPr>
      </p:sp>
      <p:sp>
        <p:nvSpPr>
          <p:cNvPr id="12" name="split-index-0">
            <a:extLst xmlns:a="http://schemas.openxmlformats.org/drawingml/2006/main">
              <a:ext uri="{FF2B5EF4-FFF2-40B4-BE49-F238E27FC236}">
                <a16:creationId xmlns:a16="http://schemas.microsoft.com/office/drawing/2014/main" id="{5EED85E5-9AAE-4A33-9E4A-92E6F7CDB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885950"/>
            <a:ext cx="495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3" name="split-item-title-0">
            <a:extLst xmlns:a="http://schemas.openxmlformats.org/drawingml/2006/main">
              <a:ext uri="{FF2B5EF4-FFF2-40B4-BE49-F238E27FC236}">
                <a16:creationId xmlns:a16="http://schemas.microsoft.com/office/drawing/2014/main" id="{2494324C-7D2B-4128-B801-1212793D5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188595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Opérations</a:t>
            </a:r>
          </a:p>
        </p:txBody>
      </p:sp>
      <p:sp>
        <p:nvSpPr>
          <p:cNvPr id="14" name="split-item-body-0">
            <a:extLst xmlns:a="http://schemas.openxmlformats.org/drawingml/2006/main">
              <a:ext uri="{FF2B5EF4-FFF2-40B4-BE49-F238E27FC236}">
                <a16:creationId xmlns:a16="http://schemas.microsoft.com/office/drawing/2014/main" id="{DF7EF256-332A-4EE1-8AD1-3010A69F0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2266950"/>
            <a:ext cx="4095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Exécutent le processus, préviennent les écarts et réalisent les contrôles de premier niveau.</a:t>
            </a:r>
          </a:p>
        </p:txBody>
      </p:sp>
      <p:sp>
        <p:nvSpPr>
          <p:cNvPr id="15" name="split-item-rule-0">
            <a:extLst xmlns:a="http://schemas.openxmlformats.org/drawingml/2006/main">
              <a:ext uri="{FF2B5EF4-FFF2-40B4-BE49-F238E27FC236}">
                <a16:creationId xmlns:a16="http://schemas.microsoft.com/office/drawing/2014/main" id="{875487DC-89B2-4651-8588-205953346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800350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16" name="split-index-1">
            <a:extLst xmlns:a="http://schemas.openxmlformats.org/drawingml/2006/main">
              <a:ext uri="{FF2B5EF4-FFF2-40B4-BE49-F238E27FC236}">
                <a16:creationId xmlns:a16="http://schemas.microsoft.com/office/drawing/2014/main" id="{966726E4-F2A3-46DE-B9E7-0766C08B4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952750"/>
            <a:ext cx="495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7" name="split-item-title-1">
            <a:extLst xmlns:a="http://schemas.openxmlformats.org/drawingml/2006/main">
              <a:ext uri="{FF2B5EF4-FFF2-40B4-BE49-F238E27FC236}">
                <a16:creationId xmlns:a16="http://schemas.microsoft.com/office/drawing/2014/main" id="{A88EF900-C4E6-45B4-944F-717D76A8B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295275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Conformité et risques</a:t>
            </a:r>
          </a:p>
        </p:txBody>
      </p:sp>
      <p:sp>
        <p:nvSpPr>
          <p:cNvPr id="18" name="split-item-body-1">
            <a:extLst xmlns:a="http://schemas.openxmlformats.org/drawingml/2006/main">
              <a:ext uri="{FF2B5EF4-FFF2-40B4-BE49-F238E27FC236}">
                <a16:creationId xmlns:a16="http://schemas.microsoft.com/office/drawing/2014/main" id="{8B65E675-AB1F-4EF8-8C99-81140CA0B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3333750"/>
            <a:ext cx="4095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Conseillent, définissent le cadre, surveillent et challengent les dispositifs.</a:t>
            </a:r>
          </a:p>
        </p:txBody>
      </p:sp>
      <p:sp>
        <p:nvSpPr>
          <p:cNvPr id="19" name="split-item-rule-1">
            <a:extLst xmlns:a="http://schemas.openxmlformats.org/drawingml/2006/main">
              <a:ext uri="{FF2B5EF4-FFF2-40B4-BE49-F238E27FC236}">
                <a16:creationId xmlns:a16="http://schemas.microsoft.com/office/drawing/2014/main" id="{B7FB7FEE-2095-4B78-8B4C-9CC4CA6A2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867150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20" name="split-index-2">
            <a:extLst xmlns:a="http://schemas.openxmlformats.org/drawingml/2006/main">
              <a:ext uri="{FF2B5EF4-FFF2-40B4-BE49-F238E27FC236}">
                <a16:creationId xmlns:a16="http://schemas.microsoft.com/office/drawing/2014/main" id="{8267BAF1-72C5-4B1D-B44B-F995D2AB3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019550"/>
            <a:ext cx="495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1" name="split-item-title-2">
            <a:extLst xmlns:a="http://schemas.openxmlformats.org/drawingml/2006/main">
              <a:ext uri="{FF2B5EF4-FFF2-40B4-BE49-F238E27FC236}">
                <a16:creationId xmlns:a16="http://schemas.microsoft.com/office/drawing/2014/main" id="{92462555-719A-42A7-A74D-B19A0F4EC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401955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Audit interne</a:t>
            </a:r>
          </a:p>
        </p:txBody>
      </p:sp>
      <p:sp>
        <p:nvSpPr>
          <p:cNvPr id="22" name="split-item-body-2">
            <a:extLst xmlns:a="http://schemas.openxmlformats.org/drawingml/2006/main">
              <a:ext uri="{FF2B5EF4-FFF2-40B4-BE49-F238E27FC236}">
                <a16:creationId xmlns:a16="http://schemas.microsoft.com/office/drawing/2014/main" id="{24C02B36-4CA4-489D-9C85-E5DE583BE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4400550"/>
            <a:ext cx="4095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Apporte une évaluation indépendante sur la conception et l’efficacité.</a:t>
            </a:r>
          </a:p>
        </p:txBody>
      </p:sp>
    </p:spTree>
    <p:extLst>
      <p:ext uri="{BB962C8B-B14F-4D97-AF65-F5344CB8AC3E}">
        <p14:creationId xmlns:p14="http://schemas.microsoft.com/office/powerpoint/2010/main" val="197841506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5">
            <a:extLst xmlns:a="http://schemas.openxmlformats.org/drawingml/2006/main">
              <a:ext uri="{FF2B5EF4-FFF2-40B4-BE49-F238E27FC236}">
                <a16:creationId xmlns:a16="http://schemas.microsoft.com/office/drawing/2014/main" id="{8281CF15-FA19-46B1-8D3A-13926262C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5">
            <a:extLst xmlns:a="http://schemas.openxmlformats.org/drawingml/2006/main">
              <a:ext uri="{FF2B5EF4-FFF2-40B4-BE49-F238E27FC236}">
                <a16:creationId xmlns:a16="http://schemas.microsoft.com/office/drawing/2014/main" id="{853C9359-A40F-478A-B2E3-1AD0D728A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5">
            <a:extLst xmlns:a="http://schemas.openxmlformats.org/drawingml/2006/main">
              <a:ext uri="{FF2B5EF4-FFF2-40B4-BE49-F238E27FC236}">
                <a16:creationId xmlns:a16="http://schemas.microsoft.com/office/drawing/2014/main" id="{608C176A-2414-4CA1-87CC-C2F30CDC1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CONFORMITÉ</a:t>
            </a:r>
          </a:p>
        </p:txBody>
      </p:sp>
      <p:sp>
        <p:nvSpPr>
          <p:cNvPr id="4" name="footer-line-5">
            <a:extLst xmlns:a="http://schemas.openxmlformats.org/drawingml/2006/main">
              <a:ext uri="{FF2B5EF4-FFF2-40B4-BE49-F238E27FC236}">
                <a16:creationId xmlns:a16="http://schemas.microsoft.com/office/drawing/2014/main" id="{DCE7B262-411D-4C31-9797-12F2F5E90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5">
            <a:extLst xmlns:a="http://schemas.openxmlformats.org/drawingml/2006/main">
              <a:ext uri="{FF2B5EF4-FFF2-40B4-BE49-F238E27FC236}">
                <a16:creationId xmlns:a16="http://schemas.microsoft.com/office/drawing/2014/main" id="{B1C4E372-3BC8-45B7-81BB-5CB90F2D7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5">
            <a:extLst xmlns:a="http://schemas.openxmlformats.org/drawingml/2006/main">
              <a:ext uri="{FF2B5EF4-FFF2-40B4-BE49-F238E27FC236}">
                <a16:creationId xmlns:a16="http://schemas.microsoft.com/office/drawing/2014/main" id="{FBD09E17-3E08-45B1-8267-1EBCF7674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829F1899-991B-478A-BF0C-ACDAF869D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CAS D’APPLICATION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6815FFF-7A5A-4BA8-A47B-9ED247988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Un tiers devient le point faible du dispositif</a:t>
            </a:r>
          </a:p>
        </p:txBody>
      </p:sp>
      <p:sp>
        <p:nvSpPr>
          <p:cNvPr id="9" name="case-surface">
            <a:extLst xmlns:a="http://schemas.openxmlformats.org/drawingml/2006/main">
              <a:ext uri="{FF2B5EF4-FFF2-40B4-BE49-F238E27FC236}">
                <a16:creationId xmlns:a16="http://schemas.microsoft.com/office/drawing/2014/main" id="{05BB8C4E-8857-4763-8E5E-E4BAA7E52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4705350" cy="3886200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081B31"/>
          </a:solidFill>
          <a:ln xmlns:a="http://schemas.openxmlformats.org/drawingml/2006/main" w="14288">
            <a:solidFill>
              <a:srgbClr val="0D2947"/>
            </a:solidFill>
            <a:prstDash val="solid"/>
          </a:ln>
        </p:spPr>
      </p:sp>
      <p:sp>
        <p:nvSpPr>
          <p:cNvPr id="10" name="case-accent">
            <a:extLst xmlns:a="http://schemas.openxmlformats.org/drawingml/2006/main">
              <a:ext uri="{FF2B5EF4-FFF2-40B4-BE49-F238E27FC236}">
                <a16:creationId xmlns:a16="http://schemas.microsoft.com/office/drawing/2014/main" id="{543E96CA-F1A2-4A32-A22C-A74B9CA54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114300" cy="388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case-label">
            <a:extLst xmlns:a="http://schemas.openxmlformats.org/drawingml/2006/main">
              <a:ext uri="{FF2B5EF4-FFF2-40B4-BE49-F238E27FC236}">
                <a16:creationId xmlns:a16="http://schemas.microsoft.com/office/drawing/2014/main" id="{F8E11F97-381D-47FF-8FE7-0FFE9317C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11455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SITUATION</a:t>
            </a:r>
          </a:p>
        </p:txBody>
      </p:sp>
      <p:sp>
        <p:nvSpPr>
          <p:cNvPr id="12" name="case-scenario">
            <a:extLst xmlns:a="http://schemas.openxmlformats.org/drawingml/2006/main">
              <a:ext uri="{FF2B5EF4-FFF2-40B4-BE49-F238E27FC236}">
                <a16:creationId xmlns:a16="http://schemas.microsoft.com/office/drawing/2014/main" id="{2AB3C760-11D6-4775-863E-DD37EED64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552700"/>
            <a:ext cx="39052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611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Un distributeur stratégique intervient dans un pays exposé. La rémunération est atypique et la documentation d’entrée en relation est incomplète.</a:t>
            </a:r>
          </a:p>
        </p:txBody>
      </p:sp>
      <p:sp>
        <p:nvSpPr>
          <p:cNvPr id="13" name="case-questions-label">
            <a:extLst xmlns:a="http://schemas.openxmlformats.org/drawingml/2006/main">
              <a:ext uri="{FF2B5EF4-FFF2-40B4-BE49-F238E27FC236}">
                <a16:creationId xmlns:a16="http://schemas.microsoft.com/office/drawing/2014/main" id="{ABB8A9BB-199E-4B13-814C-CEC3F08C5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171950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POINTS À TRAITER</a:t>
            </a:r>
          </a:p>
        </p:txBody>
      </p:sp>
      <p:sp>
        <p:nvSpPr>
          <p:cNvPr id="14" name="case-questions">
            <a:extLst xmlns:a="http://schemas.openxmlformats.org/drawingml/2006/main">
              <a:ext uri="{FF2B5EF4-FFF2-40B4-BE49-F238E27FC236}">
                <a16:creationId xmlns:a16="http://schemas.microsoft.com/office/drawing/2014/main" id="{E2E462DD-5909-4883-A905-45DB48D99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514850"/>
            <a:ext cx="3905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Risque tiers • Intégrité • Approbation • Contrat • Surveillance • Alerte</a:t>
            </a:r>
          </a:p>
        </p:txBody>
      </p:sp>
      <p:sp>
        <p:nvSpPr>
          <p:cNvPr id="15" name="answer-label">
            <a:extLst xmlns:a="http://schemas.openxmlformats.org/drawingml/2006/main">
              <a:ext uri="{FF2B5EF4-FFF2-40B4-BE49-F238E27FC236}">
                <a16:creationId xmlns:a16="http://schemas.microsoft.com/office/drawing/2014/main" id="{F66F2CC4-E8B3-4827-AE39-1357E8AC9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4785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RÉPONSE ATTENDUE</a:t>
            </a:r>
          </a:p>
        </p:txBody>
      </p:sp>
      <p:sp>
        <p:nvSpPr>
          <p:cNvPr id="16" name="answer-circle-0">
            <a:extLst xmlns:a="http://schemas.openxmlformats.org/drawingml/2006/main">
              <a:ext uri="{FF2B5EF4-FFF2-40B4-BE49-F238E27FC236}">
                <a16:creationId xmlns:a16="http://schemas.microsoft.com/office/drawing/2014/main" id="{F8F6A127-CCF0-4818-969D-E9A93FAC9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241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2947"/>
          </a:solidFill>
          <a:ln xmlns:a="http://schemas.openxmlformats.org/drawingml/2006/main" w="19050">
            <a:solidFill>
              <a:srgbClr val="D6AB57"/>
            </a:solidFill>
            <a:prstDash val="solid"/>
          </a:ln>
        </p:spPr>
      </p:sp>
      <p:sp>
        <p:nvSpPr>
          <p:cNvPr id="17" name="answer-num-0">
            <a:extLst xmlns:a="http://schemas.openxmlformats.org/drawingml/2006/main">
              <a:ext uri="{FF2B5EF4-FFF2-40B4-BE49-F238E27FC236}">
                <a16:creationId xmlns:a16="http://schemas.microsoft.com/office/drawing/2014/main" id="{28A89EF9-8F9A-4E29-8229-9F0B49697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8125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8" name="answer-text-0">
            <a:extLst xmlns:a="http://schemas.openxmlformats.org/drawingml/2006/main">
              <a:ext uri="{FF2B5EF4-FFF2-40B4-BE49-F238E27FC236}">
                <a16:creationId xmlns:a16="http://schemas.microsoft.com/office/drawing/2014/main" id="{66EC7AEF-5968-4247-A590-4E7433A2B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352675"/>
            <a:ext cx="4267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Qualifier le risque, l’activité et les signaux d’alerte.</a:t>
            </a:r>
          </a:p>
        </p:txBody>
      </p:sp>
      <p:sp>
        <p:nvSpPr>
          <p:cNvPr id="19" name="answer-link-0">
            <a:extLst xmlns:a="http://schemas.openxmlformats.org/drawingml/2006/main">
              <a:ext uri="{FF2B5EF4-FFF2-40B4-BE49-F238E27FC236}">
                <a16:creationId xmlns:a16="http://schemas.microsoft.com/office/drawing/2014/main" id="{C37CB146-A818-4749-A846-1926D5AF6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81300"/>
            <a:ext cx="0" cy="285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D2947"/>
            </a:solidFill>
            <a:prstDash val="solid"/>
          </a:ln>
        </p:spPr>
      </p:sp>
      <p:sp>
        <p:nvSpPr>
          <p:cNvPr id="20" name="answer-circle-1">
            <a:extLst xmlns:a="http://schemas.openxmlformats.org/drawingml/2006/main">
              <a:ext uri="{FF2B5EF4-FFF2-40B4-BE49-F238E27FC236}">
                <a16:creationId xmlns:a16="http://schemas.microsoft.com/office/drawing/2014/main" id="{43E8D414-1837-4878-81FC-C2329C9B1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0670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2947"/>
          </a:solidFill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21" name="answer-num-1">
            <a:extLst xmlns:a="http://schemas.openxmlformats.org/drawingml/2006/main">
              <a:ext uri="{FF2B5EF4-FFF2-40B4-BE49-F238E27FC236}">
                <a16:creationId xmlns:a16="http://schemas.microsoft.com/office/drawing/2014/main" id="{1359B5F9-C166-43E3-8C84-415AFA7AF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12420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2" name="answer-text-1">
            <a:extLst xmlns:a="http://schemas.openxmlformats.org/drawingml/2006/main">
              <a:ext uri="{FF2B5EF4-FFF2-40B4-BE49-F238E27FC236}">
                <a16:creationId xmlns:a16="http://schemas.microsoft.com/office/drawing/2014/main" id="{32FE98D0-6D52-4745-BB5A-3CA2EDBF2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095625"/>
            <a:ext cx="4267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Adapter la diligence au niveau d’exposition identifié.</a:t>
            </a:r>
          </a:p>
        </p:txBody>
      </p:sp>
      <p:sp>
        <p:nvSpPr>
          <p:cNvPr id="23" name="answer-link-1">
            <a:extLst xmlns:a="http://schemas.openxmlformats.org/drawingml/2006/main">
              <a:ext uri="{FF2B5EF4-FFF2-40B4-BE49-F238E27FC236}">
                <a16:creationId xmlns:a16="http://schemas.microsoft.com/office/drawing/2014/main" id="{98B59BA4-F42D-476F-8D31-641978E85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524250"/>
            <a:ext cx="0" cy="285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D2947"/>
            </a:solidFill>
            <a:prstDash val="solid"/>
          </a:ln>
        </p:spPr>
      </p:sp>
      <p:sp>
        <p:nvSpPr>
          <p:cNvPr id="24" name="answer-circle-2">
            <a:extLst xmlns:a="http://schemas.openxmlformats.org/drawingml/2006/main">
              <a:ext uri="{FF2B5EF4-FFF2-40B4-BE49-F238E27FC236}">
                <a16:creationId xmlns:a16="http://schemas.microsoft.com/office/drawing/2014/main" id="{2F68FD52-7692-4243-8E9A-FC30C135E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100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2947"/>
          </a:solidFill>
          <a:ln xmlns:a="http://schemas.openxmlformats.org/drawingml/2006/main" w="19050">
            <a:solidFill>
              <a:srgbClr val="D6AB57"/>
            </a:solidFill>
            <a:prstDash val="solid"/>
          </a:ln>
        </p:spPr>
      </p:sp>
      <p:sp>
        <p:nvSpPr>
          <p:cNvPr id="25" name="answer-num-2">
            <a:extLst xmlns:a="http://schemas.openxmlformats.org/drawingml/2006/main">
              <a:ext uri="{FF2B5EF4-FFF2-40B4-BE49-F238E27FC236}">
                <a16:creationId xmlns:a16="http://schemas.microsoft.com/office/drawing/2014/main" id="{F530CC23-9710-42B2-BF31-B69C9E172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6715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6" name="answer-text-2">
            <a:extLst xmlns:a="http://schemas.openxmlformats.org/drawingml/2006/main">
              <a:ext uri="{FF2B5EF4-FFF2-40B4-BE49-F238E27FC236}">
                <a16:creationId xmlns:a16="http://schemas.microsoft.com/office/drawing/2014/main" id="{D1D5B0DE-E7CE-4023-AA30-87B508998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838575"/>
            <a:ext cx="4267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Conditionner l’approbation, formaliser les clauses et contrôles.</a:t>
            </a:r>
          </a:p>
        </p:txBody>
      </p:sp>
      <p:sp>
        <p:nvSpPr>
          <p:cNvPr id="27" name="answer-link-2">
            <a:extLst xmlns:a="http://schemas.openxmlformats.org/drawingml/2006/main">
              <a:ext uri="{FF2B5EF4-FFF2-40B4-BE49-F238E27FC236}">
                <a16:creationId xmlns:a16="http://schemas.microsoft.com/office/drawing/2014/main" id="{D7912F70-E49D-4E57-852C-A5712B86D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267200"/>
            <a:ext cx="0" cy="285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D2947"/>
            </a:solidFill>
            <a:prstDash val="solid"/>
          </a:ln>
        </p:spPr>
      </p:sp>
      <p:sp>
        <p:nvSpPr>
          <p:cNvPr id="28" name="answer-circle-3">
            <a:extLst xmlns:a="http://schemas.openxmlformats.org/drawingml/2006/main">
              <a:ext uri="{FF2B5EF4-FFF2-40B4-BE49-F238E27FC236}">
                <a16:creationId xmlns:a16="http://schemas.microsoft.com/office/drawing/2014/main" id="{EB4EB79D-DDC6-41DC-985E-521939399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5529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6AB57"/>
          </a:solidFill>
          <a:ln xmlns:a="http://schemas.openxmlformats.org/drawingml/2006/main" w="19050">
            <a:solidFill>
              <a:srgbClr val="D6AB57"/>
            </a:solidFill>
            <a:prstDash val="solid"/>
          </a:ln>
        </p:spPr>
      </p:sp>
      <p:sp>
        <p:nvSpPr>
          <p:cNvPr id="29" name="answer-num-3">
            <a:extLst xmlns:a="http://schemas.openxmlformats.org/drawingml/2006/main">
              <a:ext uri="{FF2B5EF4-FFF2-40B4-BE49-F238E27FC236}">
                <a16:creationId xmlns:a16="http://schemas.microsoft.com/office/drawing/2014/main" id="{FAD824FD-5BD2-413C-9CCC-951530C7E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30" name="answer-text-3">
            <a:extLst xmlns:a="http://schemas.openxmlformats.org/drawingml/2006/main">
              <a:ext uri="{FF2B5EF4-FFF2-40B4-BE49-F238E27FC236}">
                <a16:creationId xmlns:a16="http://schemas.microsoft.com/office/drawing/2014/main" id="{C791F876-929F-48EF-8856-BA60AC1C5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581525"/>
            <a:ext cx="4267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2EADF"/>
                </a:solidFill>
                <a:latin typeface="Arial"/>
                <a:ea typeface="Arial"/>
                <a:cs typeface="Arial"/>
              </a:rPr>
              <a:t>Surveiller, documenter, escalader puis corriger si nécessaire.</a:t>
            </a:r>
          </a:p>
        </p:txBody>
      </p:sp>
    </p:spTree>
    <p:extLst>
      <p:ext uri="{BB962C8B-B14F-4D97-AF65-F5344CB8AC3E}">
        <p14:creationId xmlns:p14="http://schemas.microsoft.com/office/powerpoint/2010/main" val="68948344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6">
            <a:extLst xmlns:a="http://schemas.openxmlformats.org/drawingml/2006/main">
              <a:ext uri="{FF2B5EF4-FFF2-40B4-BE49-F238E27FC236}">
                <a16:creationId xmlns:a16="http://schemas.microsoft.com/office/drawing/2014/main" id="{BE535C81-2F26-4403-AB68-FA8E5F9F9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6">
            <a:extLst xmlns:a="http://schemas.openxmlformats.org/drawingml/2006/main">
              <a:ext uri="{FF2B5EF4-FFF2-40B4-BE49-F238E27FC236}">
                <a16:creationId xmlns:a16="http://schemas.microsoft.com/office/drawing/2014/main" id="{BA7F7AB2-DFDC-4999-ADB4-08588FA83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6">
            <a:extLst xmlns:a="http://schemas.openxmlformats.org/drawingml/2006/main">
              <a:ext uri="{FF2B5EF4-FFF2-40B4-BE49-F238E27FC236}">
                <a16:creationId xmlns:a16="http://schemas.microsoft.com/office/drawing/2014/main" id="{8478C6C6-55D4-479D-9CB8-76CCB4C27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CONFORMITÉ</a:t>
            </a:r>
          </a:p>
        </p:txBody>
      </p:sp>
      <p:sp>
        <p:nvSpPr>
          <p:cNvPr id="4" name="footer-line-6">
            <a:extLst xmlns:a="http://schemas.openxmlformats.org/drawingml/2006/main">
              <a:ext uri="{FF2B5EF4-FFF2-40B4-BE49-F238E27FC236}">
                <a16:creationId xmlns:a16="http://schemas.microsoft.com/office/drawing/2014/main" id="{AB63CBE1-D64D-4000-BD5D-755BA77EA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6">
            <a:extLst xmlns:a="http://schemas.openxmlformats.org/drawingml/2006/main">
              <a:ext uri="{FF2B5EF4-FFF2-40B4-BE49-F238E27FC236}">
                <a16:creationId xmlns:a16="http://schemas.microsoft.com/office/drawing/2014/main" id="{139404EA-31FB-46C9-8F67-1B9513CBF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6">
            <a:extLst xmlns:a="http://schemas.openxmlformats.org/drawingml/2006/main">
              <a:ext uri="{FF2B5EF4-FFF2-40B4-BE49-F238E27FC236}">
                <a16:creationId xmlns:a16="http://schemas.microsoft.com/office/drawing/2014/main" id="{EB79C70B-A401-4155-840D-AE1287EFD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250A8817-E2CF-433C-A3D1-2B6BDD690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POINTS DE VIGILANCE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9843D11-43DD-4DD1-904C-2EF213940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Trois dispositifs donnent une fausse sécurité</a:t>
            </a:r>
          </a:p>
        </p:txBody>
      </p:sp>
      <p:sp>
        <p:nvSpPr>
          <p:cNvPr id="9" name="pitfalls-intro">
            <a:extLst xmlns:a="http://schemas.openxmlformats.org/drawingml/2006/main">
              <a:ext uri="{FF2B5EF4-FFF2-40B4-BE49-F238E27FC236}">
                <a16:creationId xmlns:a16="http://schemas.microsoft.com/office/drawing/2014/main" id="{1BD336A6-63B7-4A16-A1AD-DD31F5AAF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952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La conformité se juge sur son fonctionnement, pas sur le volume de documents.</a:t>
            </a:r>
          </a:p>
        </p:txBody>
      </p:sp>
      <p:sp>
        <p:nvSpPr>
          <p:cNvPr id="10" name="pit-num-0">
            <a:extLst xmlns:a="http://schemas.openxmlformats.org/drawingml/2006/main">
              <a:ext uri="{FF2B5EF4-FFF2-40B4-BE49-F238E27FC236}">
                <a16:creationId xmlns:a16="http://schemas.microsoft.com/office/drawing/2014/main" id="{17144355-22E1-4433-A8E5-8BEDE727B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71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pit-rule-0">
            <a:extLst xmlns:a="http://schemas.openxmlformats.org/drawingml/2006/main">
              <a:ext uri="{FF2B5EF4-FFF2-40B4-BE49-F238E27FC236}">
                <a16:creationId xmlns:a16="http://schemas.microsoft.com/office/drawing/2014/main" id="{79F78316-C49E-4048-98F9-346F5AA88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285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6AB57"/>
            </a:solidFill>
            <a:prstDash val="solid"/>
          </a:ln>
        </p:spPr>
      </p:sp>
      <p:sp>
        <p:nvSpPr>
          <p:cNvPr id="12" name="pit-title-0">
            <a:extLst xmlns:a="http://schemas.openxmlformats.org/drawingml/2006/main">
              <a:ext uri="{FF2B5EF4-FFF2-40B4-BE49-F238E27FC236}">
                <a16:creationId xmlns:a16="http://schemas.microsoft.com/office/drawing/2014/main" id="{F0BA0B83-71B4-4F64-9BB0-9CC884967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28765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Une politique sans usage</a:t>
            </a:r>
          </a:p>
        </p:txBody>
      </p:sp>
      <p:sp>
        <p:nvSpPr>
          <p:cNvPr id="13" name="pit-body-0">
            <a:extLst xmlns:a="http://schemas.openxmlformats.org/drawingml/2006/main">
              <a:ext uri="{FF2B5EF4-FFF2-40B4-BE49-F238E27FC236}">
                <a16:creationId xmlns:a16="http://schemas.microsoft.com/office/drawing/2014/main" id="{2C1BFAF5-D053-455A-8995-02C51FCBE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05300"/>
            <a:ext cx="28765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Reliez chaque règle aux équipes, outils, décisions et preuves attendues.</a:t>
            </a:r>
          </a:p>
        </p:txBody>
      </p:sp>
      <p:sp>
        <p:nvSpPr>
          <p:cNvPr id="14" name="pit-num-1">
            <a:extLst xmlns:a="http://schemas.openxmlformats.org/drawingml/2006/main">
              <a:ext uri="{FF2B5EF4-FFF2-40B4-BE49-F238E27FC236}">
                <a16:creationId xmlns:a16="http://schemas.microsoft.com/office/drawing/2014/main" id="{CE4E3FDB-FBE4-42E1-A9BA-AB6A4643C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209800"/>
            <a:ext cx="171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5" name="pit-rule-1">
            <a:extLst xmlns:a="http://schemas.openxmlformats.org/drawingml/2006/main">
              <a:ext uri="{FF2B5EF4-FFF2-40B4-BE49-F238E27FC236}">
                <a16:creationId xmlns:a16="http://schemas.microsoft.com/office/drawing/2014/main" id="{EB7938A9-6F33-4734-AD11-8CD86A774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143250"/>
            <a:ext cx="285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4CB6B4"/>
            </a:solidFill>
            <a:prstDash val="solid"/>
          </a:ln>
        </p:spPr>
      </p:sp>
      <p:sp>
        <p:nvSpPr>
          <p:cNvPr id="16" name="pit-title-1">
            <a:extLst xmlns:a="http://schemas.openxmlformats.org/drawingml/2006/main">
              <a:ext uri="{FF2B5EF4-FFF2-40B4-BE49-F238E27FC236}">
                <a16:creationId xmlns:a16="http://schemas.microsoft.com/office/drawing/2014/main" id="{C75AFFA7-95A3-4BD1-BF4C-93DD68336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429000"/>
            <a:ext cx="28765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Un contrôle sans trace</a:t>
            </a:r>
          </a:p>
        </p:txBody>
      </p:sp>
      <p:sp>
        <p:nvSpPr>
          <p:cNvPr id="17" name="pit-body-1">
            <a:extLst xmlns:a="http://schemas.openxmlformats.org/drawingml/2006/main">
              <a:ext uri="{FF2B5EF4-FFF2-40B4-BE49-F238E27FC236}">
                <a16:creationId xmlns:a16="http://schemas.microsoft.com/office/drawing/2014/main" id="{B6803E78-63EC-468A-AAAD-F22BCF7CF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305300"/>
            <a:ext cx="28765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Documentez l’échantillon, le résultat, l’anomalie et la décision prise.</a:t>
            </a:r>
          </a:p>
        </p:txBody>
      </p:sp>
      <p:sp>
        <p:nvSpPr>
          <p:cNvPr id="18" name="pit-num-2">
            <a:extLst xmlns:a="http://schemas.openxmlformats.org/drawingml/2006/main">
              <a:ext uri="{FF2B5EF4-FFF2-40B4-BE49-F238E27FC236}">
                <a16:creationId xmlns:a16="http://schemas.microsoft.com/office/drawing/2014/main" id="{B5D1B396-7300-4475-BCE1-1139EBE68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209800"/>
            <a:ext cx="171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9" name="pit-rule-2">
            <a:extLst xmlns:a="http://schemas.openxmlformats.org/drawingml/2006/main">
              <a:ext uri="{FF2B5EF4-FFF2-40B4-BE49-F238E27FC236}">
                <a16:creationId xmlns:a16="http://schemas.microsoft.com/office/drawing/2014/main" id="{F1AE059D-D92B-4BF3-AD03-219F6873C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143250"/>
            <a:ext cx="285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6AB57"/>
            </a:solidFill>
            <a:prstDash val="solid"/>
          </a:ln>
        </p:spPr>
      </p:sp>
      <p:sp>
        <p:nvSpPr>
          <p:cNvPr id="20" name="pit-title-2">
            <a:extLst xmlns:a="http://schemas.openxmlformats.org/drawingml/2006/main">
              <a:ext uri="{FF2B5EF4-FFF2-40B4-BE49-F238E27FC236}">
                <a16:creationId xmlns:a16="http://schemas.microsoft.com/office/drawing/2014/main" id="{65454E89-3D06-407C-9503-1DD920F0A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429000"/>
            <a:ext cx="28765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Un indicateur sans action</a:t>
            </a:r>
          </a:p>
        </p:txBody>
      </p:sp>
      <p:sp>
        <p:nvSpPr>
          <p:cNvPr id="21" name="pit-body-2">
            <a:extLst xmlns:a="http://schemas.openxmlformats.org/drawingml/2006/main">
              <a:ext uri="{FF2B5EF4-FFF2-40B4-BE49-F238E27FC236}">
                <a16:creationId xmlns:a16="http://schemas.microsoft.com/office/drawing/2014/main" id="{59599FC2-4551-417F-84FE-84A7FB9F4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305300"/>
            <a:ext cx="28765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Définissez le seuil d’escalade, le responsable et le délai de correction.</a:t>
            </a:r>
          </a:p>
        </p:txBody>
      </p:sp>
      <p:sp>
        <p:nvSpPr>
          <p:cNvPr id="22" name="pitfalls-close">
            <a:extLst xmlns:a="http://schemas.openxmlformats.org/drawingml/2006/main">
              <a:ext uri="{FF2B5EF4-FFF2-40B4-BE49-F238E27FC236}">
                <a16:creationId xmlns:a16="http://schemas.microsoft.com/office/drawing/2014/main" id="{4E6084F4-07A6-4AFB-A261-D87CFA71A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Posez toujours quatre questions : quel risque, quel contrôle, quelle preuve, quelle décision ?</a:t>
            </a:r>
          </a:p>
        </p:txBody>
      </p:sp>
    </p:spTree>
    <p:extLst>
      <p:ext uri="{BB962C8B-B14F-4D97-AF65-F5344CB8AC3E}">
        <p14:creationId xmlns:p14="http://schemas.microsoft.com/office/powerpoint/2010/main" val="142959080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7">
            <a:extLst xmlns:a="http://schemas.openxmlformats.org/drawingml/2006/main">
              <a:ext uri="{FF2B5EF4-FFF2-40B4-BE49-F238E27FC236}">
                <a16:creationId xmlns:a16="http://schemas.microsoft.com/office/drawing/2014/main" id="{D7255EAC-C1FC-4D67-80C6-A8EFBACD9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7">
            <a:extLst xmlns:a="http://schemas.openxmlformats.org/drawingml/2006/main">
              <a:ext uri="{FF2B5EF4-FFF2-40B4-BE49-F238E27FC236}">
                <a16:creationId xmlns:a16="http://schemas.microsoft.com/office/drawing/2014/main" id="{520B8435-682C-42CB-86B3-C2AA7E8CA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7">
            <a:extLst xmlns:a="http://schemas.openxmlformats.org/drawingml/2006/main">
              <a:ext uri="{FF2B5EF4-FFF2-40B4-BE49-F238E27FC236}">
                <a16:creationId xmlns:a16="http://schemas.microsoft.com/office/drawing/2014/main" id="{BA261DE4-036C-4874-B373-CA0EC4B51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CONFORMITÉ</a:t>
            </a:r>
          </a:p>
        </p:txBody>
      </p:sp>
      <p:sp>
        <p:nvSpPr>
          <p:cNvPr id="4" name="footer-line-7">
            <a:extLst xmlns:a="http://schemas.openxmlformats.org/drawingml/2006/main">
              <a:ext uri="{FF2B5EF4-FFF2-40B4-BE49-F238E27FC236}">
                <a16:creationId xmlns:a16="http://schemas.microsoft.com/office/drawing/2014/main" id="{FC0CDA25-9670-42EB-AD88-169A89872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7">
            <a:extLst xmlns:a="http://schemas.openxmlformats.org/drawingml/2006/main">
              <a:ext uri="{FF2B5EF4-FFF2-40B4-BE49-F238E27FC236}">
                <a16:creationId xmlns:a16="http://schemas.microsoft.com/office/drawing/2014/main" id="{2378EDC0-2122-4221-A9F4-5F14DE653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7">
            <a:extLst xmlns:a="http://schemas.openxmlformats.org/drawingml/2006/main">
              <a:ext uri="{FF2B5EF4-FFF2-40B4-BE49-F238E27FC236}">
                <a16:creationId xmlns:a16="http://schemas.microsoft.com/office/drawing/2014/main" id="{28B94C03-BF7A-427A-A60F-F5CDDE622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74A8EE69-C567-45E8-B16D-572BE7B36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RYTHME DE TRAVAIL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7062492-7DC4-4CB6-8759-77F5D4DAB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Construisez un plan d’action sur 90 jours</a:t>
            </a:r>
          </a:p>
        </p:txBody>
      </p:sp>
      <p:sp>
        <p:nvSpPr>
          <p:cNvPr id="9" name="routine-intro">
            <a:extLst xmlns:a="http://schemas.openxmlformats.org/drawingml/2006/main">
              <a:ext uri="{FF2B5EF4-FFF2-40B4-BE49-F238E27FC236}">
                <a16:creationId xmlns:a16="http://schemas.microsoft.com/office/drawing/2014/main" id="{74797E8E-93B5-4435-BD5C-61019208E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09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Commencez par l’exposition réelle, puis concentrez les efforts sur les écarts prioritaires.</a:t>
            </a:r>
          </a:p>
        </p:txBody>
      </p:sp>
      <p:sp>
        <p:nvSpPr>
          <p:cNvPr id="10" name="routine-axis">
            <a:extLst xmlns:a="http://schemas.openxmlformats.org/drawingml/2006/main">
              <a:ext uri="{FF2B5EF4-FFF2-40B4-BE49-F238E27FC236}">
                <a16:creationId xmlns:a16="http://schemas.microsoft.com/office/drawing/2014/main" id="{73594218-F0E6-42DD-BA0D-CDEBB8D29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676650"/>
            <a:ext cx="8686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0D2947"/>
            </a:solidFill>
            <a:prstDash val="solid"/>
          </a:ln>
        </p:spPr>
      </p:sp>
      <p:sp>
        <p:nvSpPr>
          <p:cNvPr id="11" name="routine-dot-0">
            <a:extLst xmlns:a="http://schemas.openxmlformats.org/drawingml/2006/main">
              <a:ext uri="{FF2B5EF4-FFF2-40B4-BE49-F238E27FC236}">
                <a16:creationId xmlns:a16="http://schemas.microsoft.com/office/drawing/2014/main" id="{519CF3C0-0F4F-44FE-8CC3-29AC52F92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39090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D6AB57"/>
            </a:solidFill>
            <a:prstDash val="solid"/>
          </a:ln>
        </p:spPr>
      </p:sp>
      <p:sp>
        <p:nvSpPr>
          <p:cNvPr id="12" name="routine-day-0">
            <a:extLst xmlns:a="http://schemas.openxmlformats.org/drawingml/2006/main">
              <a:ext uri="{FF2B5EF4-FFF2-40B4-BE49-F238E27FC236}">
                <a16:creationId xmlns:a16="http://schemas.microsoft.com/office/drawing/2014/main" id="{EDF8845A-CB30-4991-BBBE-5A74CBABF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241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985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JOURS 1–15</a:t>
            </a:r>
          </a:p>
        </p:txBody>
      </p:sp>
      <p:sp>
        <p:nvSpPr>
          <p:cNvPr id="13" name="routine-title-0">
            <a:extLst xmlns:a="http://schemas.openxmlformats.org/drawingml/2006/main">
              <a:ext uri="{FF2B5EF4-FFF2-40B4-BE49-F238E27FC236}">
                <a16:creationId xmlns:a16="http://schemas.microsoft.com/office/drawing/2014/main" id="{73040207-AF5F-44E0-BAA4-1623C7329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4229100"/>
            <a:ext cx="2133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Inventorier</a:t>
            </a:r>
          </a:p>
        </p:txBody>
      </p:sp>
      <p:sp>
        <p:nvSpPr>
          <p:cNvPr id="14" name="routine-body-0">
            <a:extLst xmlns:a="http://schemas.openxmlformats.org/drawingml/2006/main">
              <a:ext uri="{FF2B5EF4-FFF2-40B4-BE49-F238E27FC236}">
                <a16:creationId xmlns:a16="http://schemas.microsoft.com/office/drawing/2014/main" id="{72525FD1-938C-42BB-AA9A-D180DB985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4781550"/>
            <a:ext cx="21336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Obligations, processus, incidents et audits récents.</a:t>
            </a:r>
          </a:p>
        </p:txBody>
      </p:sp>
      <p:sp>
        <p:nvSpPr>
          <p:cNvPr id="15" name="routine-dot-1">
            <a:extLst xmlns:a="http://schemas.openxmlformats.org/drawingml/2006/main">
              <a:ext uri="{FF2B5EF4-FFF2-40B4-BE49-F238E27FC236}">
                <a16:creationId xmlns:a16="http://schemas.microsoft.com/office/drawing/2014/main" id="{C092551A-91F5-42B4-AFB7-6B5D758BE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39090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16" name="routine-day-1">
            <a:extLst xmlns:a="http://schemas.openxmlformats.org/drawingml/2006/main">
              <a:ext uri="{FF2B5EF4-FFF2-40B4-BE49-F238E27FC236}">
                <a16:creationId xmlns:a16="http://schemas.microsoft.com/office/drawing/2014/main" id="{DF49AAFD-3CB5-4567-A3B6-6F73DA3AB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7241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0532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JOURS 16–30</a:t>
            </a:r>
          </a:p>
        </p:txBody>
      </p:sp>
      <p:sp>
        <p:nvSpPr>
          <p:cNvPr id="17" name="routine-title-1">
            <a:extLst xmlns:a="http://schemas.openxmlformats.org/drawingml/2006/main">
              <a:ext uri="{FF2B5EF4-FFF2-40B4-BE49-F238E27FC236}">
                <a16:creationId xmlns:a16="http://schemas.microsoft.com/office/drawing/2014/main" id="{51CF0B8F-47D0-402B-AC3E-A5B22A385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229100"/>
            <a:ext cx="2133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Prioriser</a:t>
            </a:r>
          </a:p>
        </p:txBody>
      </p:sp>
      <p:sp>
        <p:nvSpPr>
          <p:cNvPr id="18" name="routine-body-1">
            <a:extLst xmlns:a="http://schemas.openxmlformats.org/drawingml/2006/main">
              <a:ext uri="{FF2B5EF4-FFF2-40B4-BE49-F238E27FC236}">
                <a16:creationId xmlns:a16="http://schemas.microsoft.com/office/drawing/2014/main" id="{F28A4BA6-A283-411C-B41A-DE62F8B04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781550"/>
            <a:ext cx="21336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élevés, contrôles faibles, décisions urgentes.</a:t>
            </a:r>
          </a:p>
        </p:txBody>
      </p:sp>
      <p:sp>
        <p:nvSpPr>
          <p:cNvPr id="19" name="routine-dot-2">
            <a:extLst xmlns:a="http://schemas.openxmlformats.org/drawingml/2006/main">
              <a:ext uri="{FF2B5EF4-FFF2-40B4-BE49-F238E27FC236}">
                <a16:creationId xmlns:a16="http://schemas.microsoft.com/office/drawing/2014/main" id="{7D583AC6-479C-4713-A24C-5652274C0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39090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D6AB57"/>
            </a:solidFill>
            <a:prstDash val="solid"/>
          </a:ln>
        </p:spPr>
      </p:sp>
      <p:sp>
        <p:nvSpPr>
          <p:cNvPr id="20" name="routine-day-2">
            <a:extLst xmlns:a="http://schemas.openxmlformats.org/drawingml/2006/main">
              <a:ext uri="{FF2B5EF4-FFF2-40B4-BE49-F238E27FC236}">
                <a16:creationId xmlns:a16="http://schemas.microsoft.com/office/drawing/2014/main" id="{C45A96F0-0362-4DC1-B304-130007E9A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7241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0532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JOURS 31–60</a:t>
            </a:r>
          </a:p>
        </p:txBody>
      </p:sp>
      <p:sp>
        <p:nvSpPr>
          <p:cNvPr id="21" name="routine-title-2">
            <a:extLst xmlns:a="http://schemas.openxmlformats.org/drawingml/2006/main">
              <a:ext uri="{FF2B5EF4-FFF2-40B4-BE49-F238E27FC236}">
                <a16:creationId xmlns:a16="http://schemas.microsoft.com/office/drawing/2014/main" id="{C7ECA5E1-A866-4AB7-8BD0-49124F7B4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4229100"/>
            <a:ext cx="2133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Tester</a:t>
            </a:r>
          </a:p>
        </p:txBody>
      </p:sp>
      <p:sp>
        <p:nvSpPr>
          <p:cNvPr id="22" name="routine-body-2">
            <a:extLst xmlns:a="http://schemas.openxmlformats.org/drawingml/2006/main">
              <a:ext uri="{FF2B5EF4-FFF2-40B4-BE49-F238E27FC236}">
                <a16:creationId xmlns:a16="http://schemas.microsoft.com/office/drawing/2014/main" id="{1DFD36F6-407F-4AF4-8F26-5468DFF2D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4781550"/>
            <a:ext cx="21336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Échantillons, preuves, causes et responsabilités.</a:t>
            </a:r>
          </a:p>
        </p:txBody>
      </p:sp>
      <p:sp>
        <p:nvSpPr>
          <p:cNvPr id="23" name="routine-dot-3">
            <a:extLst xmlns:a="http://schemas.openxmlformats.org/drawingml/2006/main">
              <a:ext uri="{FF2B5EF4-FFF2-40B4-BE49-F238E27FC236}">
                <a16:creationId xmlns:a16="http://schemas.microsoft.com/office/drawing/2014/main" id="{B89D5B66-4C44-43D6-91DD-AE6A47B3A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339090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6AB57"/>
          </a:solidFill>
          <a:ln xmlns:a="http://schemas.openxmlformats.org/drawingml/2006/main" w="28575">
            <a:solidFill>
              <a:srgbClr val="D6AB57"/>
            </a:solidFill>
            <a:prstDash val="solid"/>
          </a:ln>
        </p:spPr>
      </p:sp>
      <p:sp>
        <p:nvSpPr>
          <p:cNvPr id="24" name="routine-day-3">
            <a:extLst xmlns:a="http://schemas.openxmlformats.org/drawingml/2006/main">
              <a:ext uri="{FF2B5EF4-FFF2-40B4-BE49-F238E27FC236}">
                <a16:creationId xmlns:a16="http://schemas.microsoft.com/office/drawing/2014/main" id="{775715E5-5F05-46CD-B6FE-03435A0F8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7241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0532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JOURS 61–90</a:t>
            </a:r>
          </a:p>
        </p:txBody>
      </p:sp>
      <p:sp>
        <p:nvSpPr>
          <p:cNvPr id="25" name="routine-title-3">
            <a:extLst xmlns:a="http://schemas.openxmlformats.org/drawingml/2006/main">
              <a:ext uri="{FF2B5EF4-FFF2-40B4-BE49-F238E27FC236}">
                <a16:creationId xmlns:a16="http://schemas.microsoft.com/office/drawing/2014/main" id="{DF0DBDB5-A261-4D70-963E-33C226453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229100"/>
            <a:ext cx="2133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Corriger</a:t>
            </a:r>
          </a:p>
        </p:txBody>
      </p:sp>
      <p:sp>
        <p:nvSpPr>
          <p:cNvPr id="26" name="routine-body-3">
            <a:extLst xmlns:a="http://schemas.openxmlformats.org/drawingml/2006/main">
              <a:ext uri="{FF2B5EF4-FFF2-40B4-BE49-F238E27FC236}">
                <a16:creationId xmlns:a16="http://schemas.microsoft.com/office/drawing/2014/main" id="{BDE4EE47-FFCD-42F0-AB32-B36B59DBA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781550"/>
            <a:ext cx="21336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Plans d’action, reporting et suivi des échéances.</a:t>
            </a:r>
          </a:p>
        </p:txBody>
      </p:sp>
    </p:spTree>
    <p:extLst>
      <p:ext uri="{BB962C8B-B14F-4D97-AF65-F5344CB8AC3E}">
        <p14:creationId xmlns:p14="http://schemas.microsoft.com/office/powerpoint/2010/main" val="38609506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8">
            <a:extLst xmlns:a="http://schemas.openxmlformats.org/drawingml/2006/main">
              <a:ext uri="{FF2B5EF4-FFF2-40B4-BE49-F238E27FC236}">
                <a16:creationId xmlns:a16="http://schemas.microsoft.com/office/drawing/2014/main" id="{45F1DEAF-DA45-45E7-888A-DF9056A6A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8">
            <a:extLst xmlns:a="http://schemas.openxmlformats.org/drawingml/2006/main">
              <a:ext uri="{FF2B5EF4-FFF2-40B4-BE49-F238E27FC236}">
                <a16:creationId xmlns:a16="http://schemas.microsoft.com/office/drawing/2014/main" id="{7EDDB94C-4F6E-4DC5-B1AA-844319615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8">
            <a:extLst xmlns:a="http://schemas.openxmlformats.org/drawingml/2006/main">
              <a:ext uri="{FF2B5EF4-FFF2-40B4-BE49-F238E27FC236}">
                <a16:creationId xmlns:a16="http://schemas.microsoft.com/office/drawing/2014/main" id="{E9F863EA-34D9-42A0-8E09-B3BE0EFE3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CONFORMITÉ</a:t>
            </a:r>
          </a:p>
        </p:txBody>
      </p:sp>
      <p:sp>
        <p:nvSpPr>
          <p:cNvPr id="4" name="footer-line-8">
            <a:extLst xmlns:a="http://schemas.openxmlformats.org/drawingml/2006/main">
              <a:ext uri="{FF2B5EF4-FFF2-40B4-BE49-F238E27FC236}">
                <a16:creationId xmlns:a16="http://schemas.microsoft.com/office/drawing/2014/main" id="{A53DE735-6F99-452D-97BC-0C2EB6E5D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8">
            <a:extLst xmlns:a="http://schemas.openxmlformats.org/drawingml/2006/main">
              <a:ext uri="{FF2B5EF4-FFF2-40B4-BE49-F238E27FC236}">
                <a16:creationId xmlns:a16="http://schemas.microsoft.com/office/drawing/2014/main" id="{62531928-DA8E-4CEF-9D9D-4A0CE58CA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8">
            <a:extLst xmlns:a="http://schemas.openxmlformats.org/drawingml/2006/main">
              <a:ext uri="{FF2B5EF4-FFF2-40B4-BE49-F238E27FC236}">
                <a16:creationId xmlns:a16="http://schemas.microsoft.com/office/drawing/2014/main" id="{5EB5E667-8D1D-4643-ACAD-DEBC127AA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A1101A99-3501-4868-90A1-D9108BDD7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SYNTHÈSE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2D78221-A797-4527-90CE-9045E44B0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Votre méthode tient en cinq verbes</a:t>
            </a:r>
          </a:p>
        </p:txBody>
      </p:sp>
      <p:sp>
        <p:nvSpPr>
          <p:cNvPr id="9" name="close-intro">
            <a:extLst xmlns:a="http://schemas.openxmlformats.org/drawingml/2006/main">
              <a:ext uri="{FF2B5EF4-FFF2-40B4-BE49-F238E27FC236}">
                <a16:creationId xmlns:a16="http://schemas.microsoft.com/office/drawing/2014/main" id="{8EBDF315-C166-4230-97B6-2F653B6B1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952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Ils transforment la conformité en pratique quotidienne.</a:t>
            </a:r>
          </a:p>
        </p:txBody>
      </p:sp>
      <p:sp>
        <p:nvSpPr>
          <p:cNvPr id="10" name="verb-index-0">
            <a:extLst xmlns:a="http://schemas.openxmlformats.org/drawingml/2006/main">
              <a:ext uri="{FF2B5EF4-FFF2-40B4-BE49-F238E27FC236}">
                <a16:creationId xmlns:a16="http://schemas.microsoft.com/office/drawing/2014/main" id="{F38A9C66-104D-48D4-883E-0289E8B5A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1457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verb-0">
            <a:extLst xmlns:a="http://schemas.openxmlformats.org/drawingml/2006/main">
              <a:ext uri="{FF2B5EF4-FFF2-40B4-BE49-F238E27FC236}">
                <a16:creationId xmlns:a16="http://schemas.microsoft.com/office/drawing/2014/main" id="{2E9C2DA2-4EAB-4E58-A2D4-DA72B3DA6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26695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Comprendre</a:t>
            </a:r>
          </a:p>
        </p:txBody>
      </p:sp>
      <p:sp>
        <p:nvSpPr>
          <p:cNvPr id="12" name="verb-rule-0">
            <a:extLst xmlns:a="http://schemas.openxmlformats.org/drawingml/2006/main">
              <a:ext uri="{FF2B5EF4-FFF2-40B4-BE49-F238E27FC236}">
                <a16:creationId xmlns:a16="http://schemas.microsoft.com/office/drawing/2014/main" id="{FB5BA141-5757-44D4-9A1C-A6FD8E472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438400"/>
            <a:ext cx="1504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6AB57"/>
            </a:solidFill>
            <a:prstDash val="solid"/>
          </a:ln>
        </p:spPr>
      </p:sp>
      <p:sp>
        <p:nvSpPr>
          <p:cNvPr id="13" name="verb-index-1">
            <a:extLst xmlns:a="http://schemas.openxmlformats.org/drawingml/2006/main">
              <a:ext uri="{FF2B5EF4-FFF2-40B4-BE49-F238E27FC236}">
                <a16:creationId xmlns:a16="http://schemas.microsoft.com/office/drawing/2014/main" id="{485945EF-56EB-4597-8EF7-EAA4817EB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8132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verb-1">
            <a:extLst xmlns:a="http://schemas.openxmlformats.org/drawingml/2006/main">
              <a:ext uri="{FF2B5EF4-FFF2-40B4-BE49-F238E27FC236}">
                <a16:creationId xmlns:a16="http://schemas.microsoft.com/office/drawing/2014/main" id="{D9E2E6C0-3F79-45A7-9C56-6046F1DAF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3370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Prioriser</a:t>
            </a:r>
          </a:p>
        </p:txBody>
      </p:sp>
      <p:sp>
        <p:nvSpPr>
          <p:cNvPr id="15" name="verb-rule-1">
            <a:extLst xmlns:a="http://schemas.openxmlformats.org/drawingml/2006/main">
              <a:ext uri="{FF2B5EF4-FFF2-40B4-BE49-F238E27FC236}">
                <a16:creationId xmlns:a16="http://schemas.microsoft.com/office/drawing/2014/main" id="{2B351144-1E03-4DE0-91A1-10BC5B14A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105150"/>
            <a:ext cx="2057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16" name="verb-index-2">
            <a:extLst xmlns:a="http://schemas.openxmlformats.org/drawingml/2006/main">
              <a:ext uri="{FF2B5EF4-FFF2-40B4-BE49-F238E27FC236}">
                <a16:creationId xmlns:a16="http://schemas.microsoft.com/office/drawing/2014/main" id="{F9892A6E-6624-438C-9C42-7F91956B1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4807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verb-2">
            <a:extLst xmlns:a="http://schemas.openxmlformats.org/drawingml/2006/main">
              <a:ext uri="{FF2B5EF4-FFF2-40B4-BE49-F238E27FC236}">
                <a16:creationId xmlns:a16="http://schemas.microsoft.com/office/drawing/2014/main" id="{DC8CBFF2-C29F-44FA-AED9-0F992C558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60045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Prévenir</a:t>
            </a:r>
          </a:p>
        </p:txBody>
      </p:sp>
      <p:sp>
        <p:nvSpPr>
          <p:cNvPr id="18" name="verb-rule-2">
            <a:extLst xmlns:a="http://schemas.openxmlformats.org/drawingml/2006/main">
              <a:ext uri="{FF2B5EF4-FFF2-40B4-BE49-F238E27FC236}">
                <a16:creationId xmlns:a16="http://schemas.microsoft.com/office/drawing/2014/main" id="{F219639B-5AF3-4F7B-8864-4861C33A9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771900"/>
            <a:ext cx="26098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6AB57"/>
            </a:solidFill>
            <a:prstDash val="solid"/>
          </a:ln>
        </p:spPr>
      </p:sp>
      <p:sp>
        <p:nvSpPr>
          <p:cNvPr id="19" name="verb-index-3">
            <a:extLst xmlns:a="http://schemas.openxmlformats.org/drawingml/2006/main">
              <a:ext uri="{FF2B5EF4-FFF2-40B4-BE49-F238E27FC236}">
                <a16:creationId xmlns:a16="http://schemas.microsoft.com/office/drawing/2014/main" id="{2EF1D987-1D7B-4A3D-85EA-1BE6FF27B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1482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0" name="verb-3">
            <a:extLst xmlns:a="http://schemas.openxmlformats.org/drawingml/2006/main">
              <a:ext uri="{FF2B5EF4-FFF2-40B4-BE49-F238E27FC236}">
                <a16:creationId xmlns:a16="http://schemas.microsoft.com/office/drawing/2014/main" id="{E4BCB663-6A2F-4F17-BF84-E2180469D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26720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Prouver</a:t>
            </a:r>
          </a:p>
        </p:txBody>
      </p:sp>
      <p:sp>
        <p:nvSpPr>
          <p:cNvPr id="21" name="verb-rule-3">
            <a:extLst xmlns:a="http://schemas.openxmlformats.org/drawingml/2006/main">
              <a:ext uri="{FF2B5EF4-FFF2-40B4-BE49-F238E27FC236}">
                <a16:creationId xmlns:a16="http://schemas.microsoft.com/office/drawing/2014/main" id="{E857AA76-A44D-4929-846A-B5CB5C2F4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438650"/>
            <a:ext cx="316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22" name="verb-index-4">
            <a:extLst xmlns:a="http://schemas.openxmlformats.org/drawingml/2006/main">
              <a:ext uri="{FF2B5EF4-FFF2-40B4-BE49-F238E27FC236}">
                <a16:creationId xmlns:a16="http://schemas.microsoft.com/office/drawing/2014/main" id="{1600E37C-57EE-42ED-BF72-975362708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8157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3" name="verb-4">
            <a:extLst xmlns:a="http://schemas.openxmlformats.org/drawingml/2006/main">
              <a:ext uri="{FF2B5EF4-FFF2-40B4-BE49-F238E27FC236}">
                <a16:creationId xmlns:a16="http://schemas.microsoft.com/office/drawing/2014/main" id="{3D07EC25-AE7C-40C6-B4FB-139730CA9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93395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Corriger</a:t>
            </a:r>
          </a:p>
        </p:txBody>
      </p:sp>
      <p:sp>
        <p:nvSpPr>
          <p:cNvPr id="24" name="verb-rule-4">
            <a:extLst xmlns:a="http://schemas.openxmlformats.org/drawingml/2006/main">
              <a:ext uri="{FF2B5EF4-FFF2-40B4-BE49-F238E27FC236}">
                <a16:creationId xmlns:a16="http://schemas.microsoft.com/office/drawing/2014/main" id="{AB278078-725C-43AD-8F42-A1171C7AA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105400"/>
            <a:ext cx="3714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6AB57"/>
            </a:solidFill>
            <a:prstDash val="solid"/>
          </a:ln>
        </p:spPr>
      </p:sp>
      <p:sp>
        <p:nvSpPr>
          <p:cNvPr id="25" name="close-panel">
            <a:extLst xmlns:a="http://schemas.openxmlformats.org/drawingml/2006/main">
              <a:ext uri="{FF2B5EF4-FFF2-40B4-BE49-F238E27FC236}">
                <a16:creationId xmlns:a16="http://schemas.microsoft.com/office/drawing/2014/main" id="{79D64F5A-881B-49EC-A35F-5DA38183C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228850"/>
            <a:ext cx="3600450" cy="314325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081B31"/>
          </a:solidFill>
          <a:ln xmlns:a="http://schemas.openxmlformats.org/drawingml/2006/main" w="19050">
            <a:solidFill>
              <a:srgbClr val="D6AB57"/>
            </a:solidFill>
            <a:prstDash val="solid"/>
          </a:ln>
        </p:spPr>
      </p:sp>
      <p:sp>
        <p:nvSpPr>
          <p:cNvPr id="26" name="close-panel-title">
            <a:extLst xmlns:a="http://schemas.openxmlformats.org/drawingml/2006/main">
              <a:ext uri="{FF2B5EF4-FFF2-40B4-BE49-F238E27FC236}">
                <a16:creationId xmlns:a16="http://schemas.microsoft.com/office/drawing/2014/main" id="{2F214C3C-204F-49EE-8365-35FB8B209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705100"/>
            <a:ext cx="28384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3333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La conformité crée de la confiance quand chaque exigence laisse une preuve et conduit à une décision.</a:t>
            </a:r>
          </a:p>
        </p:txBody>
      </p:sp>
      <p:sp>
        <p:nvSpPr>
          <p:cNvPr id="27" name="close-panel-rule">
            <a:extLst xmlns:a="http://schemas.openxmlformats.org/drawingml/2006/main">
              <a:ext uri="{FF2B5EF4-FFF2-40B4-BE49-F238E27FC236}">
                <a16:creationId xmlns:a16="http://schemas.microsoft.com/office/drawing/2014/main" id="{46B6EE28-53C9-4E39-B924-3D81B1A49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4400550"/>
            <a:ext cx="219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28" name="close-panel-site">
            <a:extLst xmlns:a="http://schemas.openxmlformats.org/drawingml/2006/main">
              <a:ext uri="{FF2B5EF4-FFF2-40B4-BE49-F238E27FC236}">
                <a16:creationId xmlns:a16="http://schemas.microsoft.com/office/drawing/2014/main" id="{BBAEDB53-6C86-4FA7-9972-04269C9DD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667250"/>
            <a:ext cx="295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risques-et-methodes.romainap.chatgpt.site</a:t>
            </a:r>
          </a:p>
        </p:txBody>
      </p:sp>
    </p:spTree>
    <p:extLst>
      <p:ext uri="{BB962C8B-B14F-4D97-AF65-F5344CB8AC3E}">
        <p14:creationId xmlns:p14="http://schemas.microsoft.com/office/powerpoint/2010/main" val="1164435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2026-07-28T11:48:33.3400000Z</dcterms:created>
  <dcterms:modified xsi:type="dcterms:W3CDTF">2026-07-28T11:48:33.3400000Z</dcterms:modified>
</coreProperties>
</file>