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75374e0ae62402e" /><Relationship Type="http://schemas.openxmlformats.org/officeDocument/2006/relationships/extended-properties" Target="/docProps/app.xml" Id="Rda0e28488ae54a2a" /><Relationship Type="http://schemas.openxmlformats.org/officeDocument/2006/relationships/officeDocument" Target="/ppt/presentation.xml" Id="R3cbbc4020a3645e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d06cf5e979947f4"/>
  </p:sldMasterIdLst>
  <p:notesMasterIdLst>
    <p:notesMasterId xmlns:r="http://schemas.openxmlformats.org/officeDocument/2006/relationships" r:id="R5ba1f4085d0541e1"/>
  </p:notesMasterIdLst>
  <p:sldIdLst>
    <p:sldId xmlns:r="http://schemas.openxmlformats.org/officeDocument/2006/relationships" id="256" r:id="Ra29d8cd60d7e47e7"/>
    <p:sldId xmlns:r="http://schemas.openxmlformats.org/officeDocument/2006/relationships" id="257" r:id="Re39a8f61db374eb3"/>
    <p:sldId xmlns:r="http://schemas.openxmlformats.org/officeDocument/2006/relationships" id="258" r:id="R2404245af0764e61"/>
    <p:sldId xmlns:r="http://schemas.openxmlformats.org/officeDocument/2006/relationships" id="259" r:id="R4e0d0487c1eb4c50"/>
    <p:sldId xmlns:r="http://schemas.openxmlformats.org/officeDocument/2006/relationships" id="260" r:id="Ref69a48b1dd94514"/>
    <p:sldId xmlns:r="http://schemas.openxmlformats.org/officeDocument/2006/relationships" id="261" r:id="Rf3505512d1e24295"/>
    <p:sldId xmlns:r="http://schemas.openxmlformats.org/officeDocument/2006/relationships" id="262" r:id="R7a9d028bed554044"/>
    <p:sldId xmlns:r="http://schemas.openxmlformats.org/officeDocument/2006/relationships" id="263" r:id="R72dc7d0ec12440d0"/>
  </p:sldIdLst>
  <p:sldSz cx="12192000" cy="6858000"/>
  <p:notesSz cx="6858000" cy="9144000"/>
  <p:defaultTextStyle>
    <a:defPPr xmlns:a="http://schemas.openxmlformats.org/drawingml/2006/main">
      <a:defRPr lang="en-US"/>
    </a:defPPr>
    <a:lvl1pPr xmlns:a="http://schemas.openxmlformats.org/drawingml/2006/main"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xmlns:a="http://schemas.openxmlformats.org/drawingml/2006/main"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xmlns:a="http://schemas.openxmlformats.org/drawingml/2006/main"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xmlns:a="http://schemas.openxmlformats.org/drawingml/2006/main"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xmlns:a="http://schemas.openxmlformats.org/drawingml/2006/main"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xmlns:a="http://schemas.openxmlformats.org/drawingml/2006/main"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xmlns:a="http://schemas.openxmlformats.org/drawingml/2006/main"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xmlns:a="http://schemas.openxmlformats.org/drawingml/2006/main"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xmlns:a="http://schemas.openxmlformats.org/drawingml/2006/main"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83028e6f11641a5" /><Relationship Type="http://schemas.openxmlformats.org/officeDocument/2006/relationships/slideMaster" Target="/ppt/slideMasters/slideMaster1.xml" Id="R4d06cf5e979947f4" /><Relationship Type="http://schemas.openxmlformats.org/officeDocument/2006/relationships/notesMaster" Target="/ppt/notesMasters/notesMaster1.xml" Id="R5ba1f4085d0541e1" /><Relationship Type="http://schemas.openxmlformats.org/officeDocument/2006/relationships/presProps" Target="/ppt/presProps.xml" Id="Racb9e590d763441f" /><Relationship Type="http://schemas.openxmlformats.org/officeDocument/2006/relationships/tableStyles" Target="/ppt/tableStyles.xml" Id="R88ebf18434d54f52" /><Relationship Type="http://schemas.openxmlformats.org/officeDocument/2006/relationships/slide" Target="/ppt/slides/slide1.xml" Id="Ra29d8cd60d7e47e7" /><Relationship Type="http://schemas.openxmlformats.org/officeDocument/2006/relationships/slide" Target="/ppt/slides/slide2.xml" Id="Re39a8f61db374eb3" /><Relationship Type="http://schemas.openxmlformats.org/officeDocument/2006/relationships/slide" Target="/ppt/slides/slide3.xml" Id="R2404245af0764e61" /><Relationship Type="http://schemas.openxmlformats.org/officeDocument/2006/relationships/slide" Target="/ppt/slides/slide4.xml" Id="R4e0d0487c1eb4c50" /><Relationship Type="http://schemas.openxmlformats.org/officeDocument/2006/relationships/slide" Target="/ppt/slides/slide5.xml" Id="Ref69a48b1dd94514" /><Relationship Type="http://schemas.openxmlformats.org/officeDocument/2006/relationships/slide" Target="/ppt/slides/slide6.xml" Id="Rf3505512d1e24295" /><Relationship Type="http://schemas.openxmlformats.org/officeDocument/2006/relationships/slide" Target="/ppt/slides/slide7.xml" Id="R7a9d028bed554044" /><Relationship Type="http://schemas.openxmlformats.org/officeDocument/2006/relationships/slide" Target="/ppt/slides/slide8.xml" Id="R72dc7d0ec12440d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23bc836a938402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e5af24927f7442c" /><Relationship Type="http://schemas.openxmlformats.org/officeDocument/2006/relationships/notesMaster" Target="/ppt/notesMasters/notesMaster1.xml" Id="R817969a5216f494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471237b6a874242" /><Relationship Type="http://schemas.openxmlformats.org/officeDocument/2006/relationships/notesMaster" Target="/ppt/notesMasters/notesMaster1.xml" Id="Re6bd953adb724e8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0a01599d2984035" /><Relationship Type="http://schemas.openxmlformats.org/officeDocument/2006/relationships/notesMaster" Target="/ppt/notesMasters/notesMaster1.xml" Id="Rcd4961dc4430456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135bff59ce74f0b" /><Relationship Type="http://schemas.openxmlformats.org/officeDocument/2006/relationships/notesMaster" Target="/ppt/notesMasters/notesMaster1.xml" Id="R6d1a1dae163e4bb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c7814f9a938470c" /><Relationship Type="http://schemas.openxmlformats.org/officeDocument/2006/relationships/notesMaster" Target="/ppt/notesMasters/notesMaster1.xml" Id="R8ff34c340f6f445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fb3d960a25d4aa2" /><Relationship Type="http://schemas.openxmlformats.org/officeDocument/2006/relationships/notesMaster" Target="/ppt/notesMasters/notesMaster1.xml" Id="R622638075e0c41e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1ed3cdd6fec4df4" /><Relationship Type="http://schemas.openxmlformats.org/officeDocument/2006/relationships/notesMaster" Target="/ppt/notesMasters/notesMaster1.xml" Id="Ra8263ee37aae451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b8f1046b3b64e46" /><Relationship Type="http://schemas.openxmlformats.org/officeDocument/2006/relationships/notesMaster" Target="/ppt/notesMasters/notesMaster1.xml" Id="Raa02d86457ad438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Direction visuelle et identité fournies par le commanditaire.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https://www.youtube.com/@risquesetmethodes (consulté le 28 juillet 2026)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Structure et volumes horaires alignés sur le programme officiel applicable à partir de la session 2027.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https://www.enseignementsup-recherche.gouv.fr/fr/bo/2025/Hebdo32/MENS2523324A (consulté le 28 juillet 2026)</a:t>
            </a:r>
          </a:p>
          <a:p xmlns:a="http://schemas.openxmlformats.org/drawingml/2006/main">
            <a:r>
              <a:t>- https://www.enseignementsup-recherche.gouv.fr/sites/default/files/annexe-2-programme-des-unit-s-d-enseignement-du-dipl-me-sup-rieur-de-comptabilit-et-de-gestion-dscg--37754.pdf (consulté le 28 juillet 2026)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Méthode pédagogique construite à partir de la nature de l’épreuve et des compétences de conseil prévues par le programme.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https://www.enseignementsup-recherche.gouv.fr/fr/bo/2025/Hebdo32/MENS2523324A (consulté le 28 juillet 2026)</a:t>
            </a:r>
          </a:p>
          <a:p xmlns:a="http://schemas.openxmlformats.org/drawingml/2006/main">
            <a:r>
              <a:t>- https://www.enseignementsup-recherche.gouv.fr/sites/default/files/annexe-2-programme-des-unit-s-d-enseignement-du-dipl-me-sup-rieur-de-comptabilit-et-de-gestion-dscg--37754.pdf (consulté le 28 juillet 2026)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Lecture transversale cohérente avec les objectifs juridiques, fiscaux et sociaux de l’UE.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https://www.enseignementsup-recherche.gouv.fr/fr/bo/2025/Hebdo32/MENS2523324A (consulté le 28 juillet 2026)</a:t>
            </a:r>
          </a:p>
          <a:p xmlns:a="http://schemas.openxmlformats.org/drawingml/2006/main">
            <a:r>
              <a:t>- https://www.enseignementsup-recherche.gouv.fr/sites/default/files/annexe-2-programme-des-unit-s-d-enseignement-du-dipl-me-sup-rieur-de-comptabilit-et-de-gestion-dscg--37754.pdf (consulté le 28 juillet 2026)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 pédagogique fictif, sans données personnelles ni recommandation juridique individualisée.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https://www.enseignementsup-recherche.gouv.fr/fr/bo/2025/Hebdo32/MENS2523324A (consulté le 28 juillet 2026)</a:t>
            </a:r>
          </a:p>
          <a:p xmlns:a="http://schemas.openxmlformats.org/drawingml/2006/main">
            <a:r>
              <a:t>- https://www.enseignementsup-recherche.gouv.fr/sites/default/files/annexe-2-programme-des-unit-s-d-enseignement-du-dipl-me-sup-rieur-de-comptabilit-et-de-gestion-dscg--37754.pdf (consulté le 28 juillet 2026)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Points de vigilance pédagogiques dérivés des attendus de l’épreuve.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https://www.enseignementsup-recherche.gouv.fr/fr/bo/2025/Hebdo32/MENS2523324A (consulté le 28 juillet 2026)</a:t>
            </a:r>
          </a:p>
          <a:p xmlns:a="http://schemas.openxmlformats.org/drawingml/2006/main">
            <a:r>
              <a:t>- https://www.enseignementsup-recherche.gouv.fr/sites/default/files/annexe-2-programme-des-unit-s-d-enseignement-du-dipl-me-sup-rieur-de-comptabilit-et-de-gestion-dscg--37754.pdf (consulté le 28 juillet 2026)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Routine d’entraînement proposée par Risques &amp; Méthodes.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https://www.enseignementsup-recherche.gouv.fr/fr/bo/2025/Hebdo32/MENS2523324A (consulté le 28 juillet 2026)</a:t>
            </a:r>
          </a:p>
          <a:p xmlns:a="http://schemas.openxmlformats.org/drawingml/2006/main">
            <a:r>
              <a:t>- https://www.enseignementsup-recherche.gouv.fr/sites/default/files/annexe-2-programme-des-unit-s-d-enseignement-du-dipl-me-sup-rieur-de-comptabilit-et-de-gestion-dscg--37754.pdf (consulté le 28 juillet 2026)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Synthèse pédagogique.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https://www.enseignementsup-recherche.gouv.fr/fr/bo/2025/Hebdo32/MENS2523324A (consulté le 28 juillet 2026)</a:t>
            </a:r>
          </a:p>
          <a:p xmlns:a="http://schemas.openxmlformats.org/drawingml/2006/main">
            <a:r>
              <a:t>- https://www.enseignementsup-recherche.gouv.fr/sites/default/files/annexe-2-programme-des-unit-s-d-enseignement-du-dipl-me-sup-rieur-de-comptabilit-et-de-gestion-dscg--37754.pdf (consulté le 28 juillet 2026)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8587f97e70c4e0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49d59267965484d" /><Relationship Type="http://schemas.openxmlformats.org/officeDocument/2006/relationships/slideLayout" Target="/ppt/slideLayouts/slideLayout1.xml" Id="R3385a3ff3fc746f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385a3ff3fc746f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42569168e34b99" /><Relationship Type="http://schemas.openxmlformats.org/officeDocument/2006/relationships/notesSlide" Target="/ppt/notesSlides/notesSlide1.xml" Id="Rb8bd42519aee4dc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7fc3005c7c4c82" /><Relationship Type="http://schemas.openxmlformats.org/officeDocument/2006/relationships/notesSlide" Target="/ppt/notesSlides/notesSlide2.xml" Id="Ra9ee80b1710c492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0900a579c64ada" /><Relationship Type="http://schemas.openxmlformats.org/officeDocument/2006/relationships/notesSlide" Target="/ppt/notesSlides/notesSlide3.xml" Id="R3af63d3140d5494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a50a0f805f48b3" /><Relationship Type="http://schemas.openxmlformats.org/officeDocument/2006/relationships/notesSlide" Target="/ppt/notesSlides/notesSlide4.xml" Id="R359c4ca9db83497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b1e8b179c84871" /><Relationship Type="http://schemas.openxmlformats.org/officeDocument/2006/relationships/notesSlide" Target="/ppt/notesSlides/notesSlide5.xml" Id="R5b507a311ab94bd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944dbbe0f64f1f" /><Relationship Type="http://schemas.openxmlformats.org/officeDocument/2006/relationships/notesSlide" Target="/ppt/notesSlides/notesSlide6.xml" Id="R44164ffed4a34fb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baadf5e82e4bb1" /><Relationship Type="http://schemas.openxmlformats.org/officeDocument/2006/relationships/notesSlide" Target="/ppt/notesSlides/notesSlide7.xml" Id="R4fc17cd83362446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4f5cb9fc6c4d1a" /><Relationship Type="http://schemas.openxmlformats.org/officeDocument/2006/relationships/notesSlide" Target="/ppt/notesSlides/notesSlide8.xml" Id="R307bf43504bc41c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616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cover-top">
            <a:extLst xmlns:a="http://schemas.openxmlformats.org/drawingml/2006/main">
              <a:ext uri="{FF2B5EF4-FFF2-40B4-BE49-F238E27FC236}">
                <a16:creationId xmlns:a16="http://schemas.microsoft.com/office/drawing/2014/main" id="{8A765377-92BB-42F2-9DF1-49D4DD091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cover-brand">
            <a:extLst xmlns:a="http://schemas.openxmlformats.org/drawingml/2006/main">
              <a:ext uri="{FF2B5EF4-FFF2-40B4-BE49-F238E27FC236}">
                <a16:creationId xmlns:a16="http://schemas.microsoft.com/office/drawing/2014/main" id="{3BC13FEA-D373-4087-BC47-E1A72369A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571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9C7D4"/>
                </a:solidFill>
                <a:latin typeface="Arial"/>
                <a:ea typeface="Arial"/>
                <a:cs typeface="Arial"/>
              </a:rPr>
              <a:t>RISQUES &amp; MÉTHODES  |  ROMAIN APPERCEL</a:t>
            </a:r>
          </a:p>
        </p:txBody>
      </p:sp>
      <p:sp>
        <p:nvSpPr>
          <p:cNvPr id="3" name="cover-code">
            <a:extLst xmlns:a="http://schemas.openxmlformats.org/drawingml/2006/main">
              <a:ext uri="{FF2B5EF4-FFF2-40B4-BE49-F238E27FC236}">
                <a16:creationId xmlns:a16="http://schemas.microsoft.com/office/drawing/2014/main" id="{41E072E5-2F78-4A99-9AD3-5138A9503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85900"/>
            <a:ext cx="2571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DSCG • UE 1</a:t>
            </a:r>
          </a:p>
        </p:txBody>
      </p:sp>
      <p:sp>
        <p:nvSpPr>
          <p:cNvPr id="4" name="cover-title">
            <a:extLst xmlns:a="http://schemas.openxmlformats.org/drawingml/2006/main">
              <a:ext uri="{FF2B5EF4-FFF2-40B4-BE49-F238E27FC236}">
                <a16:creationId xmlns:a16="http://schemas.microsoft.com/office/drawing/2014/main" id="{7C00F5BC-9924-4BFA-85CD-34904D9D1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723900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6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Gestion juridique,</a:t>
            </a:r>
          </a:p>
          <a:p xmlns:a="http://schemas.openxmlformats.org/drawingml/2006/main">
            <a:pPr algn="l">
              <a:defRPr sz="46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fiscale et sociale</a:t>
            </a:r>
          </a:p>
        </p:txBody>
      </p:sp>
      <p:sp>
        <p:nvSpPr>
          <p:cNvPr id="5" name="cover-subtitle">
            <a:extLst xmlns:a="http://schemas.openxmlformats.org/drawingml/2006/main">
              <a:ext uri="{FF2B5EF4-FFF2-40B4-BE49-F238E27FC236}">
                <a16:creationId xmlns:a16="http://schemas.microsoft.com/office/drawing/2014/main" id="{98817DB1-CAAF-43AD-A054-DD7535ABB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52850"/>
            <a:ext cx="6858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2EADF"/>
                </a:solidFill>
                <a:latin typeface="Arial"/>
                <a:ea typeface="Arial"/>
                <a:cs typeface="Arial"/>
              </a:rPr>
              <a:t>Lire un cas, articuler les règles, formuler un conseil exploitable.</a:t>
            </a:r>
          </a:p>
        </p:txBody>
      </p:sp>
      <p:sp>
        <p:nvSpPr>
          <p:cNvPr id="6" name="cover-rule">
            <a:extLst xmlns:a="http://schemas.openxmlformats.org/drawingml/2006/main">
              <a:ext uri="{FF2B5EF4-FFF2-40B4-BE49-F238E27FC236}">
                <a16:creationId xmlns:a16="http://schemas.microsoft.com/office/drawing/2014/main" id="{CEB29EAA-862E-47AD-9965-501F55B43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0"/>
            <a:ext cx="4381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D6AB57"/>
            </a:solidFill>
            <a:prstDash val="solid"/>
          </a:ln>
        </p:spPr>
      </p:sp>
      <p:sp>
        <p:nvSpPr>
          <p:cNvPr id="7" name="cover-signature">
            <a:extLst xmlns:a="http://schemas.openxmlformats.org/drawingml/2006/main">
              <a:ext uri="{FF2B5EF4-FFF2-40B4-BE49-F238E27FC236}">
                <a16:creationId xmlns:a16="http://schemas.microsoft.com/office/drawing/2014/main" id="{E2E51E2C-8540-4229-9045-151DF86E6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05400"/>
            <a:ext cx="533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Comprendre. S’entraîner. Appliquer.</a:t>
            </a:r>
          </a:p>
        </p:txBody>
      </p:sp>
      <p:sp>
        <p:nvSpPr>
          <p:cNvPr id="8" name="cover-audience">
            <a:extLst xmlns:a="http://schemas.openxmlformats.org/drawingml/2006/main">
              <a:ext uri="{FF2B5EF4-FFF2-40B4-BE49-F238E27FC236}">
                <a16:creationId xmlns:a16="http://schemas.microsoft.com/office/drawing/2014/main" id="{3DFC2416-A588-4748-8FCC-38A4A4216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8397AA"/>
                </a:solidFill>
                <a:latin typeface="Arial"/>
                <a:ea typeface="Arial"/>
                <a:cs typeface="Arial"/>
              </a:rPr>
              <a:t>Support pédagogique • Étudiants et professionnels</a:t>
            </a:r>
          </a:p>
        </p:txBody>
      </p:sp>
      <p:sp>
        <p:nvSpPr>
          <p:cNvPr id="9" name="orbit-0">
            <a:extLst xmlns:a="http://schemas.openxmlformats.org/drawingml/2006/main">
              <a:ext uri="{FF2B5EF4-FFF2-40B4-BE49-F238E27FC236}">
                <a16:creationId xmlns:a16="http://schemas.microsoft.com/office/drawing/2014/main" id="{949A8A2D-EB59-49E7-BD2F-6FD7FC302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714500"/>
            <a:ext cx="2667000" cy="26670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D6AB57"/>
            </a:solidFill>
            <a:prstDash val="solid"/>
          </a:ln>
        </p:spPr>
      </p:sp>
      <p:sp>
        <p:nvSpPr>
          <p:cNvPr id="10" name="orbit-1">
            <a:extLst xmlns:a="http://schemas.openxmlformats.org/drawingml/2006/main">
              <a:ext uri="{FF2B5EF4-FFF2-40B4-BE49-F238E27FC236}">
                <a16:creationId xmlns:a16="http://schemas.microsoft.com/office/drawing/2014/main" id="{00470EF0-372F-476D-8F02-30A60E2C1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000250"/>
            <a:ext cx="2095500" cy="20955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4CB6B4"/>
            </a:solidFill>
            <a:prstDash val="solid"/>
          </a:ln>
        </p:spPr>
      </p:sp>
      <p:sp>
        <p:nvSpPr>
          <p:cNvPr id="11" name="orbit-2">
            <a:extLst xmlns:a="http://schemas.openxmlformats.org/drawingml/2006/main">
              <a:ext uri="{FF2B5EF4-FFF2-40B4-BE49-F238E27FC236}">
                <a16:creationId xmlns:a16="http://schemas.microsoft.com/office/drawing/2014/main" id="{E9808C9D-CCE7-4DCF-9E52-136F06014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286000"/>
            <a:ext cx="1524000" cy="15240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D6AB57"/>
            </a:solidFill>
            <a:prstDash val="solid"/>
          </a:ln>
        </p:spPr>
      </p:sp>
      <p:sp>
        <p:nvSpPr>
          <p:cNvPr id="12" name="motif-x">
            <a:extLst xmlns:a="http://schemas.openxmlformats.org/drawingml/2006/main">
              <a:ext uri="{FF2B5EF4-FFF2-40B4-BE49-F238E27FC236}">
                <a16:creationId xmlns:a16="http://schemas.microsoft.com/office/drawing/2014/main" id="{DBDE002A-97E5-44E3-9E1D-DA766F232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048000"/>
            <a:ext cx="2667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8397AA"/>
            </a:solidFill>
            <a:prstDash val="solid"/>
          </a:ln>
        </p:spPr>
      </p:sp>
      <p:sp>
        <p:nvSpPr>
          <p:cNvPr id="13" name="motif-y">
            <a:extLst xmlns:a="http://schemas.openxmlformats.org/drawingml/2006/main">
              <a:ext uri="{FF2B5EF4-FFF2-40B4-BE49-F238E27FC236}">
                <a16:creationId xmlns:a16="http://schemas.microsoft.com/office/drawing/2014/main" id="{0F7E1C92-9115-4785-AE5D-B7DCD5EC5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1714500"/>
            <a:ext cx="0" cy="2667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8397AA"/>
            </a:solidFill>
            <a:prstDash val="solid"/>
          </a:ln>
        </p:spPr>
      </p:sp>
      <p:sp>
        <p:nvSpPr>
          <p:cNvPr id="14" name="motif-core">
            <a:extLst xmlns:a="http://schemas.openxmlformats.org/drawingml/2006/main">
              <a:ext uri="{FF2B5EF4-FFF2-40B4-BE49-F238E27FC236}">
                <a16:creationId xmlns:a16="http://schemas.microsoft.com/office/drawing/2014/main" id="{CA25E709-6BDC-4E16-B6DF-7315AB614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4975" y="2752725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2947"/>
          </a:solidFill>
          <a:ln xmlns:a="http://schemas.openxmlformats.org/drawingml/2006/main" w="19050">
            <a:solidFill>
              <a:srgbClr val="D6AB57"/>
            </a:solidFill>
            <a:prstDash val="solid"/>
          </a:ln>
        </p:spPr>
      </p:sp>
      <p:sp>
        <p:nvSpPr>
          <p:cNvPr id="15" name="cover-monogram">
            <a:extLst xmlns:a="http://schemas.openxmlformats.org/drawingml/2006/main">
              <a:ext uri="{FF2B5EF4-FFF2-40B4-BE49-F238E27FC236}">
                <a16:creationId xmlns:a16="http://schemas.microsoft.com/office/drawing/2014/main" id="{16F9F127-6908-405A-A73B-468C63B63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686050"/>
            <a:ext cx="14859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330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UE 1</a:t>
            </a:r>
          </a:p>
        </p:txBody>
      </p:sp>
    </p:spTree>
    <p:extLst>
      <p:ext uri="{BB962C8B-B14F-4D97-AF65-F5344CB8AC3E}">
        <p14:creationId xmlns:p14="http://schemas.microsoft.com/office/powerpoint/2010/main" val="36168255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616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top-rule-2">
            <a:extLst xmlns:a="http://schemas.openxmlformats.org/drawingml/2006/main">
              <a:ext uri="{FF2B5EF4-FFF2-40B4-BE49-F238E27FC236}">
                <a16:creationId xmlns:a16="http://schemas.microsoft.com/office/drawing/2014/main" id="{4F41D379-195F-4ABB-949A-4C3F4B87A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brand-2">
            <a:extLst xmlns:a="http://schemas.openxmlformats.org/drawingml/2006/main">
              <a:ext uri="{FF2B5EF4-FFF2-40B4-BE49-F238E27FC236}">
                <a16:creationId xmlns:a16="http://schemas.microsoft.com/office/drawing/2014/main" id="{411DDB25-D869-464A-8E53-2FC91B777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C7D4"/>
                </a:solidFill>
                <a:latin typeface="Arial"/>
                <a:ea typeface="Arial"/>
                <a:cs typeface="Arial"/>
              </a:rPr>
              <a:t>RISQUES &amp; MÉTHODES  |  ROMAIN APPERCEL</a:t>
            </a:r>
          </a:p>
        </p:txBody>
      </p:sp>
      <p:sp>
        <p:nvSpPr>
          <p:cNvPr id="3" name="section-2">
            <a:extLst xmlns:a="http://schemas.openxmlformats.org/drawingml/2006/main">
              <a:ext uri="{FF2B5EF4-FFF2-40B4-BE49-F238E27FC236}">
                <a16:creationId xmlns:a16="http://schemas.microsoft.com/office/drawing/2014/main" id="{6919673D-6C00-40F3-A41D-F7DC38CFB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47650"/>
            <a:ext cx="3162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DSCG UE 1</a:t>
            </a:r>
          </a:p>
        </p:txBody>
      </p:sp>
      <p:sp>
        <p:nvSpPr>
          <p:cNvPr id="4" name="footer-line-2">
            <a:extLst xmlns:a="http://schemas.openxmlformats.org/drawingml/2006/main">
              <a:ext uri="{FF2B5EF4-FFF2-40B4-BE49-F238E27FC236}">
                <a16:creationId xmlns:a16="http://schemas.microsoft.com/office/drawing/2014/main" id="{1B4EF0ED-856C-4F99-86EA-8A81C761E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D2947"/>
            </a:solidFill>
            <a:prstDash val="solid"/>
          </a:ln>
        </p:spPr>
      </p:sp>
      <p:sp>
        <p:nvSpPr>
          <p:cNvPr id="5" name="footer-tag-2">
            <a:extLst xmlns:a="http://schemas.openxmlformats.org/drawingml/2006/main">
              <a:ext uri="{FF2B5EF4-FFF2-40B4-BE49-F238E27FC236}">
                <a16:creationId xmlns:a16="http://schemas.microsoft.com/office/drawing/2014/main" id="{FD169BD7-DC41-45F9-98EF-1482E70C7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8397AA"/>
                </a:solidFill>
                <a:latin typeface="Arial"/>
                <a:ea typeface="Arial"/>
                <a:cs typeface="Arial"/>
              </a:rPr>
              <a:t>Comprendre. S’entraîner. Appliquer.</a:t>
            </a:r>
          </a:p>
        </p:txBody>
      </p:sp>
      <p:sp>
        <p:nvSpPr>
          <p:cNvPr id="6" name="page-2">
            <a:extLst xmlns:a="http://schemas.openxmlformats.org/drawingml/2006/main">
              <a:ext uri="{FF2B5EF4-FFF2-40B4-BE49-F238E27FC236}">
                <a16:creationId xmlns:a16="http://schemas.microsoft.com/office/drawing/2014/main" id="{BD05C98F-92CB-4F4B-B58D-5B3294038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534150"/>
            <a:ext cx="438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8397A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7" name="kicker">
            <a:extLst xmlns:a="http://schemas.openxmlformats.org/drawingml/2006/main">
              <a:ext uri="{FF2B5EF4-FFF2-40B4-BE49-F238E27FC236}">
                <a16:creationId xmlns:a16="http://schemas.microsoft.com/office/drawing/2014/main" id="{D109001E-9E8D-46F1-AB2B-F4F37AAAC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2000"/>
            <a:ext cx="571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ARCHITECTURE</a:t>
            </a:r>
          </a:p>
        </p:txBody>
      </p:sp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1FCB0C6-169A-47C2-9341-A06646006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Trois blocs, une seule posture : conseiller</a:t>
            </a:r>
          </a:p>
        </p:txBody>
      </p:sp>
      <p:sp>
        <p:nvSpPr>
          <p:cNvPr id="9" name="arch-intro">
            <a:extLst xmlns:a="http://schemas.openxmlformats.org/drawingml/2006/main">
              <a:ext uri="{FF2B5EF4-FFF2-40B4-BE49-F238E27FC236}">
                <a16:creationId xmlns:a16="http://schemas.microsoft.com/office/drawing/2014/main" id="{F08661CA-7CF4-4E30-BFDE-59478CD96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981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88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Le programme 2027 organise 180 heures autour du développement, de la structuration et de la continuité de l’activité.</a:t>
            </a:r>
          </a:p>
        </p:txBody>
      </p:sp>
      <p:sp>
        <p:nvSpPr>
          <p:cNvPr id="10" name="arch-line-0">
            <a:extLst xmlns:a="http://schemas.openxmlformats.org/drawingml/2006/main">
              <a:ext uri="{FF2B5EF4-FFF2-40B4-BE49-F238E27FC236}">
                <a16:creationId xmlns:a16="http://schemas.microsoft.com/office/drawing/2014/main" id="{44E481F2-5166-421A-A2A0-80B4B56CF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38375"/>
            <a:ext cx="0" cy="3162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D6AB57"/>
            </a:solidFill>
            <a:prstDash val="solid"/>
          </a:ln>
        </p:spPr>
      </p:sp>
      <p:sp>
        <p:nvSpPr>
          <p:cNvPr id="11" name="arch-num-0">
            <a:extLst xmlns:a="http://schemas.openxmlformats.org/drawingml/2006/main">
              <a:ext uri="{FF2B5EF4-FFF2-40B4-BE49-F238E27FC236}">
                <a16:creationId xmlns:a16="http://schemas.microsoft.com/office/drawing/2014/main" id="{2BD54D1D-2530-45C5-8210-D17447A69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00275"/>
            <a:ext cx="762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2" name="arch-title-0">
            <a:extLst xmlns:a="http://schemas.openxmlformats.org/drawingml/2006/main">
              <a:ext uri="{FF2B5EF4-FFF2-40B4-BE49-F238E27FC236}">
                <a16:creationId xmlns:a16="http://schemas.microsoft.com/office/drawing/2014/main" id="{2B2AE165-156B-4232-9040-84FB1DA70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905125"/>
            <a:ext cx="3105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Environnement juridique</a:t>
            </a:r>
          </a:p>
        </p:txBody>
      </p:sp>
      <p:sp>
        <p:nvSpPr>
          <p:cNvPr id="13" name="arch-hours-0">
            <a:extLst xmlns:a="http://schemas.openxmlformats.org/drawingml/2006/main">
              <a:ext uri="{FF2B5EF4-FFF2-40B4-BE49-F238E27FC236}">
                <a16:creationId xmlns:a16="http://schemas.microsoft.com/office/drawing/2014/main" id="{CFC587BA-C44A-4298-9D7B-D1A8C85C1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629025"/>
            <a:ext cx="3105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C7D4"/>
                </a:solidFill>
                <a:latin typeface="Arial"/>
                <a:ea typeface="Arial"/>
                <a:cs typeface="Arial"/>
              </a:rPr>
              <a:t>65 heures</a:t>
            </a:r>
          </a:p>
        </p:txBody>
      </p:sp>
      <p:sp>
        <p:nvSpPr>
          <p:cNvPr id="14" name="arch-body-0">
            <a:extLst xmlns:a="http://schemas.openxmlformats.org/drawingml/2006/main">
              <a:ext uri="{FF2B5EF4-FFF2-40B4-BE49-F238E27FC236}">
                <a16:creationId xmlns:a16="http://schemas.microsoft.com/office/drawing/2014/main" id="{E648B02E-6D00-42C6-B1BE-541A18F59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86225"/>
            <a:ext cx="31051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2EADF"/>
                </a:solidFill>
                <a:latin typeface="Arial"/>
                <a:ea typeface="Arial"/>
                <a:cs typeface="Arial"/>
              </a:rPr>
              <a:t>Contrats, données, gouvernance, éthique des affaires, conformité et fiscalité internationale.</a:t>
            </a:r>
          </a:p>
        </p:txBody>
      </p:sp>
      <p:sp>
        <p:nvSpPr>
          <p:cNvPr id="15" name="arch-line-1">
            <a:extLst xmlns:a="http://schemas.openxmlformats.org/drawingml/2006/main">
              <a:ext uri="{FF2B5EF4-FFF2-40B4-BE49-F238E27FC236}">
                <a16:creationId xmlns:a16="http://schemas.microsoft.com/office/drawing/2014/main" id="{7329D344-2B69-4863-A824-CBFF229F5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238375"/>
            <a:ext cx="0" cy="3162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4CB6B4"/>
            </a:solidFill>
            <a:prstDash val="solid"/>
          </a:ln>
        </p:spPr>
      </p:sp>
      <p:sp>
        <p:nvSpPr>
          <p:cNvPr id="16" name="arch-num-1">
            <a:extLst xmlns:a="http://schemas.openxmlformats.org/drawingml/2006/main">
              <a:ext uri="{FF2B5EF4-FFF2-40B4-BE49-F238E27FC236}">
                <a16:creationId xmlns:a16="http://schemas.microsoft.com/office/drawing/2014/main" id="{860D1590-07CA-4287-BCE2-32D9C0937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200275"/>
            <a:ext cx="762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7" name="arch-title-1">
            <a:extLst xmlns:a="http://schemas.openxmlformats.org/drawingml/2006/main">
              <a:ext uri="{FF2B5EF4-FFF2-40B4-BE49-F238E27FC236}">
                <a16:creationId xmlns:a16="http://schemas.microsoft.com/office/drawing/2014/main" id="{7083C33B-3B77-4FF2-98D5-50DEE9CE9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905125"/>
            <a:ext cx="3105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Développement</a:t>
            </a:r>
          </a:p>
        </p:txBody>
      </p:sp>
      <p:sp>
        <p:nvSpPr>
          <p:cNvPr id="18" name="arch-hours-1">
            <a:extLst xmlns:a="http://schemas.openxmlformats.org/drawingml/2006/main">
              <a:ext uri="{FF2B5EF4-FFF2-40B4-BE49-F238E27FC236}">
                <a16:creationId xmlns:a16="http://schemas.microsoft.com/office/drawing/2014/main" id="{9EC45B0D-8525-4481-876A-B2E198E79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629025"/>
            <a:ext cx="3105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C7D4"/>
                </a:solidFill>
                <a:latin typeface="Arial"/>
                <a:ea typeface="Arial"/>
                <a:cs typeface="Arial"/>
              </a:rPr>
              <a:t>65 heures</a:t>
            </a:r>
          </a:p>
        </p:txBody>
      </p:sp>
      <p:sp>
        <p:nvSpPr>
          <p:cNvPr id="19" name="arch-body-1">
            <a:extLst xmlns:a="http://schemas.openxmlformats.org/drawingml/2006/main">
              <a:ext uri="{FF2B5EF4-FFF2-40B4-BE49-F238E27FC236}">
                <a16:creationId xmlns:a16="http://schemas.microsoft.com/office/drawing/2014/main" id="{5BD94A3C-1687-4391-8056-9829A83F8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086225"/>
            <a:ext cx="31051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2EADF"/>
                </a:solidFill>
                <a:latin typeface="Arial"/>
                <a:ea typeface="Arial"/>
                <a:cs typeface="Arial"/>
              </a:rPr>
              <a:t>Financement, garanties, sociétés, groupes, restructurations et droit de la concurrence.</a:t>
            </a:r>
          </a:p>
        </p:txBody>
      </p:sp>
      <p:sp>
        <p:nvSpPr>
          <p:cNvPr id="20" name="arch-line-2">
            <a:extLst xmlns:a="http://schemas.openxmlformats.org/drawingml/2006/main">
              <a:ext uri="{FF2B5EF4-FFF2-40B4-BE49-F238E27FC236}">
                <a16:creationId xmlns:a16="http://schemas.microsoft.com/office/drawing/2014/main" id="{B77583C0-D176-4E73-8A3E-73861EC0D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238375"/>
            <a:ext cx="0" cy="3162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D6AB57"/>
            </a:solidFill>
            <a:prstDash val="solid"/>
          </a:ln>
        </p:spPr>
      </p:sp>
      <p:sp>
        <p:nvSpPr>
          <p:cNvPr id="21" name="arch-num-2">
            <a:extLst xmlns:a="http://schemas.openxmlformats.org/drawingml/2006/main">
              <a:ext uri="{FF2B5EF4-FFF2-40B4-BE49-F238E27FC236}">
                <a16:creationId xmlns:a16="http://schemas.microsoft.com/office/drawing/2014/main" id="{37EF9C79-9B08-43C0-A758-6F9944C68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200275"/>
            <a:ext cx="762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22" name="arch-title-2">
            <a:extLst xmlns:a="http://schemas.openxmlformats.org/drawingml/2006/main">
              <a:ext uri="{FF2B5EF4-FFF2-40B4-BE49-F238E27FC236}">
                <a16:creationId xmlns:a16="http://schemas.microsoft.com/office/drawing/2014/main" id="{7C042A33-AA8A-4811-81EC-3FF61C37C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905125"/>
            <a:ext cx="3105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Continuité</a:t>
            </a:r>
          </a:p>
        </p:txBody>
      </p:sp>
      <p:sp>
        <p:nvSpPr>
          <p:cNvPr id="23" name="arch-hours-2">
            <a:extLst xmlns:a="http://schemas.openxmlformats.org/drawingml/2006/main">
              <a:ext uri="{FF2B5EF4-FFF2-40B4-BE49-F238E27FC236}">
                <a16:creationId xmlns:a16="http://schemas.microsoft.com/office/drawing/2014/main" id="{3DA4242D-6FD0-4F20-87E3-76B3C897E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629025"/>
            <a:ext cx="3105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C7D4"/>
                </a:solidFill>
                <a:latin typeface="Arial"/>
                <a:ea typeface="Arial"/>
                <a:cs typeface="Arial"/>
              </a:rPr>
              <a:t>50 heures</a:t>
            </a:r>
          </a:p>
        </p:txBody>
      </p:sp>
      <p:sp>
        <p:nvSpPr>
          <p:cNvPr id="24" name="arch-body-2">
            <a:extLst xmlns:a="http://schemas.openxmlformats.org/drawingml/2006/main">
              <a:ext uri="{FF2B5EF4-FFF2-40B4-BE49-F238E27FC236}">
                <a16:creationId xmlns:a16="http://schemas.microsoft.com/office/drawing/2014/main" id="{6C965078-F727-40E1-A38B-EDD0E2540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4086225"/>
            <a:ext cx="31051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2EADF"/>
                </a:solidFill>
                <a:latin typeface="Arial"/>
                <a:ea typeface="Arial"/>
                <a:cs typeface="Arial"/>
              </a:rPr>
              <a:t>Transmission, prévention des difficultés, procédures collectives et cessation d’activité.</a:t>
            </a:r>
          </a:p>
        </p:txBody>
      </p:sp>
    </p:spTree>
    <p:extLst>
      <p:ext uri="{BB962C8B-B14F-4D97-AF65-F5344CB8AC3E}">
        <p14:creationId xmlns:p14="http://schemas.microsoft.com/office/powerpoint/2010/main" val="5474926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616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top-rule-3">
            <a:extLst xmlns:a="http://schemas.openxmlformats.org/drawingml/2006/main">
              <a:ext uri="{FF2B5EF4-FFF2-40B4-BE49-F238E27FC236}">
                <a16:creationId xmlns:a16="http://schemas.microsoft.com/office/drawing/2014/main" id="{5B2EB382-4BBF-4AE7-8EDD-52263880A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brand-3">
            <a:extLst xmlns:a="http://schemas.openxmlformats.org/drawingml/2006/main">
              <a:ext uri="{FF2B5EF4-FFF2-40B4-BE49-F238E27FC236}">
                <a16:creationId xmlns:a16="http://schemas.microsoft.com/office/drawing/2014/main" id="{8C32A99A-F727-4E07-84B5-AF77219CE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C7D4"/>
                </a:solidFill>
                <a:latin typeface="Arial"/>
                <a:ea typeface="Arial"/>
                <a:cs typeface="Arial"/>
              </a:rPr>
              <a:t>RISQUES &amp; MÉTHODES  |  ROMAIN APPERCEL</a:t>
            </a:r>
          </a:p>
        </p:txBody>
      </p:sp>
      <p:sp>
        <p:nvSpPr>
          <p:cNvPr id="3" name="section-3">
            <a:extLst xmlns:a="http://schemas.openxmlformats.org/drawingml/2006/main">
              <a:ext uri="{FF2B5EF4-FFF2-40B4-BE49-F238E27FC236}">
                <a16:creationId xmlns:a16="http://schemas.microsoft.com/office/drawing/2014/main" id="{A013FD65-CC96-4AAB-AAC4-66593F495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47650"/>
            <a:ext cx="3162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DSCG UE 1</a:t>
            </a:r>
          </a:p>
        </p:txBody>
      </p:sp>
      <p:sp>
        <p:nvSpPr>
          <p:cNvPr id="4" name="footer-line-3">
            <a:extLst xmlns:a="http://schemas.openxmlformats.org/drawingml/2006/main">
              <a:ext uri="{FF2B5EF4-FFF2-40B4-BE49-F238E27FC236}">
                <a16:creationId xmlns:a16="http://schemas.microsoft.com/office/drawing/2014/main" id="{B7F5F29F-2296-465C-9379-CAE7E6802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D2947"/>
            </a:solidFill>
            <a:prstDash val="solid"/>
          </a:ln>
        </p:spPr>
      </p:sp>
      <p:sp>
        <p:nvSpPr>
          <p:cNvPr id="5" name="footer-tag-3">
            <a:extLst xmlns:a="http://schemas.openxmlformats.org/drawingml/2006/main">
              <a:ext uri="{FF2B5EF4-FFF2-40B4-BE49-F238E27FC236}">
                <a16:creationId xmlns:a16="http://schemas.microsoft.com/office/drawing/2014/main" id="{39DE74B7-0E63-4B65-A4F2-90A6E1E2D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8397AA"/>
                </a:solidFill>
                <a:latin typeface="Arial"/>
                <a:ea typeface="Arial"/>
                <a:cs typeface="Arial"/>
              </a:rPr>
              <a:t>Comprendre. S’entraîner. Appliquer.</a:t>
            </a:r>
          </a:p>
        </p:txBody>
      </p:sp>
      <p:sp>
        <p:nvSpPr>
          <p:cNvPr id="6" name="page-3">
            <a:extLst xmlns:a="http://schemas.openxmlformats.org/drawingml/2006/main">
              <a:ext uri="{FF2B5EF4-FFF2-40B4-BE49-F238E27FC236}">
                <a16:creationId xmlns:a16="http://schemas.microsoft.com/office/drawing/2014/main" id="{CE0FFAF9-76E6-43B8-9917-5629EC51E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534150"/>
            <a:ext cx="438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8397A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7" name="kicker">
            <a:extLst xmlns:a="http://schemas.openxmlformats.org/drawingml/2006/main">
              <a:ext uri="{FF2B5EF4-FFF2-40B4-BE49-F238E27FC236}">
                <a16:creationId xmlns:a16="http://schemas.microsoft.com/office/drawing/2014/main" id="{12F8B5D8-25B8-4CA0-B4DD-63CE48235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2000"/>
            <a:ext cx="571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MÉTHODE</a:t>
            </a:r>
          </a:p>
        </p:txBody>
      </p:sp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B523641-5FAB-4FF7-BDE2-515F818B4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Traitez chaque dossier comme une consultation</a:t>
            </a:r>
          </a:p>
        </p:txBody>
      </p:sp>
      <p:sp>
        <p:nvSpPr>
          <p:cNvPr id="9" name="process-intro">
            <a:extLst xmlns:a="http://schemas.openxmlformats.org/drawingml/2006/main">
              <a:ext uri="{FF2B5EF4-FFF2-40B4-BE49-F238E27FC236}">
                <a16:creationId xmlns:a16="http://schemas.microsoft.com/office/drawing/2014/main" id="{17C54181-776B-4DB2-89B3-36B2384BC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1028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La valeur d’une copie vient du raisonnement, puis de la recommandation adaptée aux faits.</a:t>
            </a:r>
          </a:p>
        </p:txBody>
      </p:sp>
      <p:sp>
        <p:nvSpPr>
          <p:cNvPr id="10" name="process-axis">
            <a:extLst xmlns:a="http://schemas.openxmlformats.org/drawingml/2006/main">
              <a:ext uri="{FF2B5EF4-FFF2-40B4-BE49-F238E27FC236}">
                <a16:creationId xmlns:a16="http://schemas.microsoft.com/office/drawing/2014/main" id="{AFA384D9-B7B9-4591-AB45-620864642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3467100"/>
            <a:ext cx="75723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0">
            <a:solidFill>
              <a:srgbClr val="0D2947"/>
            </a:solidFill>
            <a:prstDash val="solid"/>
          </a:ln>
        </p:spPr>
      </p:sp>
      <p:sp>
        <p:nvSpPr>
          <p:cNvPr id="11" name="process-dot-0">
            <a:extLst xmlns:a="http://schemas.openxmlformats.org/drawingml/2006/main">
              <a:ext uri="{FF2B5EF4-FFF2-40B4-BE49-F238E27FC236}">
                <a16:creationId xmlns:a16="http://schemas.microsoft.com/office/drawing/2014/main" id="{262304B8-3F45-4517-8379-7EAE4BA6E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143250"/>
            <a:ext cx="647700" cy="647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1B31"/>
          </a:solidFill>
          <a:ln xmlns:a="http://schemas.openxmlformats.org/drawingml/2006/main" w="28575">
            <a:solidFill>
              <a:srgbClr val="D6AB57"/>
            </a:solidFill>
            <a:prstDash val="solid"/>
          </a:ln>
        </p:spPr>
      </p:sp>
      <p:sp>
        <p:nvSpPr>
          <p:cNvPr id="12" name="process-number-0">
            <a:extLst xmlns:a="http://schemas.openxmlformats.org/drawingml/2006/main">
              <a:ext uri="{FF2B5EF4-FFF2-40B4-BE49-F238E27FC236}">
                <a16:creationId xmlns:a16="http://schemas.microsoft.com/office/drawing/2014/main" id="{806D8202-2969-4731-8AEE-479048A07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24802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3" name="process-label-0">
            <a:extLst xmlns:a="http://schemas.openxmlformats.org/drawingml/2006/main">
              <a:ext uri="{FF2B5EF4-FFF2-40B4-BE49-F238E27FC236}">
                <a16:creationId xmlns:a16="http://schemas.microsoft.com/office/drawing/2014/main" id="{352774B5-19DD-4770-8538-96DCC34C0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038600"/>
            <a:ext cx="1790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Qualifier</a:t>
            </a:r>
          </a:p>
        </p:txBody>
      </p:sp>
      <p:sp>
        <p:nvSpPr>
          <p:cNvPr id="14" name="process-body-0">
            <a:extLst xmlns:a="http://schemas.openxmlformats.org/drawingml/2006/main">
              <a:ext uri="{FF2B5EF4-FFF2-40B4-BE49-F238E27FC236}">
                <a16:creationId xmlns:a16="http://schemas.microsoft.com/office/drawing/2014/main" id="{48FC799F-36EE-4E76-A53B-8A032834A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495800"/>
            <a:ext cx="1828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Isoler les faits utiles et les acteurs.</a:t>
            </a:r>
          </a:p>
        </p:txBody>
      </p:sp>
      <p:sp>
        <p:nvSpPr>
          <p:cNvPr id="15" name="process-dot-1">
            <a:extLst xmlns:a="http://schemas.openxmlformats.org/drawingml/2006/main">
              <a:ext uri="{FF2B5EF4-FFF2-40B4-BE49-F238E27FC236}">
                <a16:creationId xmlns:a16="http://schemas.microsoft.com/office/drawing/2014/main" id="{492DDCFD-E17B-4B0A-9B0B-51C251EC4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3143250"/>
            <a:ext cx="647700" cy="647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1B31"/>
          </a:solidFill>
          <a:ln xmlns:a="http://schemas.openxmlformats.org/drawingml/2006/main" w="28575">
            <a:solidFill>
              <a:srgbClr val="4CB6B4"/>
            </a:solidFill>
            <a:prstDash val="solid"/>
          </a:ln>
        </p:spPr>
      </p:sp>
      <p:sp>
        <p:nvSpPr>
          <p:cNvPr id="16" name="process-number-1">
            <a:extLst xmlns:a="http://schemas.openxmlformats.org/drawingml/2006/main">
              <a:ext uri="{FF2B5EF4-FFF2-40B4-BE49-F238E27FC236}">
                <a16:creationId xmlns:a16="http://schemas.microsoft.com/office/drawing/2014/main" id="{21D61B6E-4FBA-41E3-B405-D7043B5D6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324802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7" name="process-label-1">
            <a:extLst xmlns:a="http://schemas.openxmlformats.org/drawingml/2006/main">
              <a:ext uri="{FF2B5EF4-FFF2-40B4-BE49-F238E27FC236}">
                <a16:creationId xmlns:a16="http://schemas.microsoft.com/office/drawing/2014/main" id="{002C2E40-7DD7-47AD-9D0D-3EBD16E77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4038600"/>
            <a:ext cx="1790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Cadrer</a:t>
            </a:r>
          </a:p>
        </p:txBody>
      </p:sp>
      <p:sp>
        <p:nvSpPr>
          <p:cNvPr id="18" name="process-body-1">
            <a:extLst xmlns:a="http://schemas.openxmlformats.org/drawingml/2006/main">
              <a:ext uri="{FF2B5EF4-FFF2-40B4-BE49-F238E27FC236}">
                <a16:creationId xmlns:a16="http://schemas.microsoft.com/office/drawing/2014/main" id="{34D65313-0816-429D-95A3-BAABB1726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81325" y="4495800"/>
            <a:ext cx="1828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Choisir les règles et les conditions.</a:t>
            </a:r>
          </a:p>
        </p:txBody>
      </p:sp>
      <p:sp>
        <p:nvSpPr>
          <p:cNvPr id="19" name="process-dot-2">
            <a:extLst xmlns:a="http://schemas.openxmlformats.org/drawingml/2006/main">
              <a:ext uri="{FF2B5EF4-FFF2-40B4-BE49-F238E27FC236}">
                <a16:creationId xmlns:a16="http://schemas.microsoft.com/office/drawing/2014/main" id="{16081F42-8889-40EC-96BD-8805D0CFE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143250"/>
            <a:ext cx="647700" cy="647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1B31"/>
          </a:solidFill>
          <a:ln xmlns:a="http://schemas.openxmlformats.org/drawingml/2006/main" w="28575">
            <a:solidFill>
              <a:srgbClr val="D6AB57"/>
            </a:solidFill>
            <a:prstDash val="solid"/>
          </a:ln>
        </p:spPr>
      </p:sp>
      <p:sp>
        <p:nvSpPr>
          <p:cNvPr id="20" name="process-number-2">
            <a:extLst xmlns:a="http://schemas.openxmlformats.org/drawingml/2006/main">
              <a:ext uri="{FF2B5EF4-FFF2-40B4-BE49-F238E27FC236}">
                <a16:creationId xmlns:a16="http://schemas.microsoft.com/office/drawing/2014/main" id="{70C6BDAE-00E6-4B08-9791-6C8EFBE51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24802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21" name="process-label-2">
            <a:extLst xmlns:a="http://schemas.openxmlformats.org/drawingml/2006/main">
              <a:ext uri="{FF2B5EF4-FFF2-40B4-BE49-F238E27FC236}">
                <a16:creationId xmlns:a16="http://schemas.microsoft.com/office/drawing/2014/main" id="{D3203FA2-E332-440B-97B5-2D0942BBE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4038600"/>
            <a:ext cx="1790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Appliquer</a:t>
            </a:r>
          </a:p>
        </p:txBody>
      </p:sp>
      <p:sp>
        <p:nvSpPr>
          <p:cNvPr id="22" name="process-body-2">
            <a:extLst xmlns:a="http://schemas.openxmlformats.org/drawingml/2006/main">
              <a:ext uri="{FF2B5EF4-FFF2-40B4-BE49-F238E27FC236}">
                <a16:creationId xmlns:a16="http://schemas.microsoft.com/office/drawing/2014/main" id="{C367FDAE-E0CE-40FC-95C6-C79693155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4495800"/>
            <a:ext cx="1828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Relier chaque règle aux faits.</a:t>
            </a:r>
          </a:p>
        </p:txBody>
      </p:sp>
      <p:sp>
        <p:nvSpPr>
          <p:cNvPr id="23" name="process-dot-3">
            <a:extLst xmlns:a="http://schemas.openxmlformats.org/drawingml/2006/main">
              <a:ext uri="{FF2B5EF4-FFF2-40B4-BE49-F238E27FC236}">
                <a16:creationId xmlns:a16="http://schemas.microsoft.com/office/drawing/2014/main" id="{B35EA4BE-CF08-4D1F-AE8E-871572FB8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3143250"/>
            <a:ext cx="647700" cy="647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6AB57"/>
          </a:solidFill>
          <a:ln xmlns:a="http://schemas.openxmlformats.org/drawingml/2006/main" w="28575">
            <a:solidFill>
              <a:srgbClr val="D6AB57"/>
            </a:solidFill>
            <a:prstDash val="solid"/>
          </a:ln>
        </p:spPr>
      </p:sp>
      <p:sp>
        <p:nvSpPr>
          <p:cNvPr id="24" name="process-number-3">
            <a:extLst xmlns:a="http://schemas.openxmlformats.org/drawingml/2006/main">
              <a:ext uri="{FF2B5EF4-FFF2-40B4-BE49-F238E27FC236}">
                <a16:creationId xmlns:a16="http://schemas.microsoft.com/office/drawing/2014/main" id="{BA33F44F-7948-4711-9739-B3D679847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324802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5" name="process-label-3">
            <a:extLst xmlns:a="http://schemas.openxmlformats.org/drawingml/2006/main">
              <a:ext uri="{FF2B5EF4-FFF2-40B4-BE49-F238E27FC236}">
                <a16:creationId xmlns:a16="http://schemas.microsoft.com/office/drawing/2014/main" id="{35C52A33-D422-4B2C-ACEF-2BE793104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4038600"/>
            <a:ext cx="1790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Conseiller</a:t>
            </a:r>
          </a:p>
        </p:txBody>
      </p:sp>
      <p:sp>
        <p:nvSpPr>
          <p:cNvPr id="26" name="process-body-3">
            <a:extLst xmlns:a="http://schemas.openxmlformats.org/drawingml/2006/main">
              <a:ext uri="{FF2B5EF4-FFF2-40B4-BE49-F238E27FC236}">
                <a16:creationId xmlns:a16="http://schemas.microsoft.com/office/drawing/2014/main" id="{EE458B2D-57B7-47B6-B5F7-68206EBB7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9575" y="4495800"/>
            <a:ext cx="1828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Comparer les options et sécuriser le choix.</a:t>
            </a:r>
          </a:p>
        </p:txBody>
      </p:sp>
      <p:sp>
        <p:nvSpPr>
          <p:cNvPr id="27" name="process-callout">
            <a:extLst xmlns:a="http://schemas.openxmlformats.org/drawingml/2006/main">
              <a:ext uri="{FF2B5EF4-FFF2-40B4-BE49-F238E27FC236}">
                <a16:creationId xmlns:a16="http://schemas.microsoft.com/office/drawing/2014/main" id="{3BA8EDF2-DC38-4D32-93AA-00E0BF432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5638800"/>
            <a:ext cx="7848600" cy="495300"/>
          </a:xfrm>
          <a:prstGeom xmlns:a="http://schemas.openxmlformats.org/drawingml/2006/main" prst="roundRect">
            <a:avLst>
              <a:gd name="adj" fmla="val 26923"/>
            </a:avLst>
          </a:prstGeom>
          <a:solidFill xmlns:a="http://schemas.openxmlformats.org/drawingml/2006/main">
            <a:srgbClr val="0D2947"/>
          </a:solidFill>
          <a:ln xmlns:a="http://schemas.openxmlformats.org/drawingml/2006/main" w="14288">
            <a:solidFill>
              <a:srgbClr val="D6AB57"/>
            </a:solidFill>
            <a:prstDash val="solid"/>
          </a:ln>
        </p:spPr>
      </p:sp>
      <p:sp>
        <p:nvSpPr>
          <p:cNvPr id="28" name="process-callout-text">
            <a:extLst xmlns:a="http://schemas.openxmlformats.org/drawingml/2006/main">
              <a:ext uri="{FF2B5EF4-FFF2-40B4-BE49-F238E27FC236}">
                <a16:creationId xmlns:a16="http://schemas.microsoft.com/office/drawing/2014/main" id="{E93A8AC0-8372-4F19-9EE0-F4DFEAEFA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81675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2EADF"/>
                </a:solidFill>
                <a:latin typeface="Arial"/>
                <a:ea typeface="Arial"/>
                <a:cs typeface="Arial"/>
              </a:rPr>
              <a:t>Un bon raisonnement répond toujours à la question : que doit faire le client maintenant ?</a:t>
            </a:r>
          </a:p>
        </p:txBody>
      </p:sp>
    </p:spTree>
    <p:extLst>
      <p:ext uri="{BB962C8B-B14F-4D97-AF65-F5344CB8AC3E}">
        <p14:creationId xmlns:p14="http://schemas.microsoft.com/office/powerpoint/2010/main" val="63966294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616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top-rule-4">
            <a:extLst xmlns:a="http://schemas.openxmlformats.org/drawingml/2006/main">
              <a:ext uri="{FF2B5EF4-FFF2-40B4-BE49-F238E27FC236}">
                <a16:creationId xmlns:a16="http://schemas.microsoft.com/office/drawing/2014/main" id="{3D43DAA6-4AAD-4C87-A42F-3A20D9F3A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brand-4">
            <a:extLst xmlns:a="http://schemas.openxmlformats.org/drawingml/2006/main">
              <a:ext uri="{FF2B5EF4-FFF2-40B4-BE49-F238E27FC236}">
                <a16:creationId xmlns:a16="http://schemas.microsoft.com/office/drawing/2014/main" id="{D791806E-1E6E-40FD-A14D-D12BD3A11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C7D4"/>
                </a:solidFill>
                <a:latin typeface="Arial"/>
                <a:ea typeface="Arial"/>
                <a:cs typeface="Arial"/>
              </a:rPr>
              <a:t>RISQUES &amp; MÉTHODES  |  ROMAIN APPERCEL</a:t>
            </a:r>
          </a:p>
        </p:txBody>
      </p:sp>
      <p:sp>
        <p:nvSpPr>
          <p:cNvPr id="3" name="section-4">
            <a:extLst xmlns:a="http://schemas.openxmlformats.org/drawingml/2006/main">
              <a:ext uri="{FF2B5EF4-FFF2-40B4-BE49-F238E27FC236}">
                <a16:creationId xmlns:a16="http://schemas.microsoft.com/office/drawing/2014/main" id="{91EBD8F7-FC5A-4E8B-95B8-97B924FD6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47650"/>
            <a:ext cx="3162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DSCG UE 1</a:t>
            </a:r>
          </a:p>
        </p:txBody>
      </p:sp>
      <p:sp>
        <p:nvSpPr>
          <p:cNvPr id="4" name="footer-line-4">
            <a:extLst xmlns:a="http://schemas.openxmlformats.org/drawingml/2006/main">
              <a:ext uri="{FF2B5EF4-FFF2-40B4-BE49-F238E27FC236}">
                <a16:creationId xmlns:a16="http://schemas.microsoft.com/office/drawing/2014/main" id="{D3C5EB8E-E798-467C-88B8-3DAA2B20A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D2947"/>
            </a:solidFill>
            <a:prstDash val="solid"/>
          </a:ln>
        </p:spPr>
      </p:sp>
      <p:sp>
        <p:nvSpPr>
          <p:cNvPr id="5" name="footer-tag-4">
            <a:extLst xmlns:a="http://schemas.openxmlformats.org/drawingml/2006/main">
              <a:ext uri="{FF2B5EF4-FFF2-40B4-BE49-F238E27FC236}">
                <a16:creationId xmlns:a16="http://schemas.microsoft.com/office/drawing/2014/main" id="{75C6B64B-06E6-4821-A233-0DE00CCD4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8397AA"/>
                </a:solidFill>
                <a:latin typeface="Arial"/>
                <a:ea typeface="Arial"/>
                <a:cs typeface="Arial"/>
              </a:rPr>
              <a:t>Comprendre. S’entraîner. Appliquer.</a:t>
            </a:r>
          </a:p>
        </p:txBody>
      </p:sp>
      <p:sp>
        <p:nvSpPr>
          <p:cNvPr id="6" name="page-4">
            <a:extLst xmlns:a="http://schemas.openxmlformats.org/drawingml/2006/main">
              <a:ext uri="{FF2B5EF4-FFF2-40B4-BE49-F238E27FC236}">
                <a16:creationId xmlns:a16="http://schemas.microsoft.com/office/drawing/2014/main" id="{B505E587-0214-400B-AAFA-E29B67396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534150"/>
            <a:ext cx="438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8397AA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7" name="kicker">
            <a:extLst xmlns:a="http://schemas.openxmlformats.org/drawingml/2006/main">
              <a:ext uri="{FF2B5EF4-FFF2-40B4-BE49-F238E27FC236}">
                <a16:creationId xmlns:a16="http://schemas.microsoft.com/office/drawing/2014/main" id="{A9DDB251-1F97-4FB4-85FF-B44CD5EC6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2000"/>
            <a:ext cx="571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RÉFLEXE TRANSVERSAL</a:t>
            </a:r>
          </a:p>
        </p:txBody>
      </p:sp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0E15210-7A9F-4E92-A469-CE0751826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Une réponse solide relie trois angles</a:t>
            </a:r>
          </a:p>
        </p:txBody>
      </p:sp>
      <p:sp>
        <p:nvSpPr>
          <p:cNvPr id="9" name="split-big">
            <a:extLst xmlns:a="http://schemas.openxmlformats.org/drawingml/2006/main">
              <a:ext uri="{FF2B5EF4-FFF2-40B4-BE49-F238E27FC236}">
                <a16:creationId xmlns:a16="http://schemas.microsoft.com/office/drawing/2014/main" id="{0E78341C-C48F-4693-9E46-84C52B1C8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85950"/>
            <a:ext cx="44958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79545"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Droit</a:t>
            </a:r>
          </a:p>
          <a:p xmlns:a="http://schemas.openxmlformats.org/drawingml/2006/main">
            <a:pPr algn="l">
              <a:defRPr sz="330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+</a:t>
            </a:r>
          </a:p>
          <a:p xmlns:a="http://schemas.openxmlformats.org/drawingml/2006/main">
            <a:pPr algn="l">
              <a:defRPr sz="330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Fiscalité</a:t>
            </a:r>
          </a:p>
          <a:p xmlns:a="http://schemas.openxmlformats.org/drawingml/2006/main">
            <a:pPr algn="l">
              <a:defRPr sz="330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+</a:t>
            </a:r>
          </a:p>
          <a:p xmlns:a="http://schemas.openxmlformats.org/drawingml/2006/main">
            <a:pPr algn="l">
              <a:defRPr sz="330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Social</a:t>
            </a:r>
          </a:p>
        </p:txBody>
      </p:sp>
      <p:sp>
        <p:nvSpPr>
          <p:cNvPr id="10" name="split-caption">
            <a:extLst xmlns:a="http://schemas.openxmlformats.org/drawingml/2006/main">
              <a:ext uri="{FF2B5EF4-FFF2-40B4-BE49-F238E27FC236}">
                <a16:creationId xmlns:a16="http://schemas.microsoft.com/office/drawing/2014/main" id="{F9E48DBA-21D3-40F4-BDBD-5D31DE72E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14800"/>
            <a:ext cx="4381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2EADF"/>
                </a:solidFill>
                <a:latin typeface="Arial"/>
                <a:ea typeface="Arial"/>
                <a:cs typeface="Arial"/>
              </a:rPr>
              <a:t>Les matières ne s’additionnent pas. Elles se répondent dans la décision du client.</a:t>
            </a:r>
          </a:p>
        </p:txBody>
      </p:sp>
      <p:sp>
        <p:nvSpPr>
          <p:cNvPr id="11" name="split-divider">
            <a:extLst xmlns:a="http://schemas.openxmlformats.org/drawingml/2006/main">
              <a:ext uri="{FF2B5EF4-FFF2-40B4-BE49-F238E27FC236}">
                <a16:creationId xmlns:a16="http://schemas.microsoft.com/office/drawing/2014/main" id="{53A67F34-3CD9-4256-AD07-F8A174DD5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1809750"/>
            <a:ext cx="0" cy="3810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0D2947"/>
            </a:solidFill>
            <a:prstDash val="solid"/>
          </a:ln>
        </p:spPr>
      </p:sp>
      <p:sp>
        <p:nvSpPr>
          <p:cNvPr id="12" name="split-index-0">
            <a:extLst xmlns:a="http://schemas.openxmlformats.org/drawingml/2006/main">
              <a:ext uri="{FF2B5EF4-FFF2-40B4-BE49-F238E27FC236}">
                <a16:creationId xmlns:a16="http://schemas.microsoft.com/office/drawing/2014/main" id="{7F24EEFF-278E-4CAA-9DD6-F3977022F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885950"/>
            <a:ext cx="495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3" name="split-item-title-0">
            <a:extLst xmlns:a="http://schemas.openxmlformats.org/drawingml/2006/main">
              <a:ext uri="{FF2B5EF4-FFF2-40B4-BE49-F238E27FC236}">
                <a16:creationId xmlns:a16="http://schemas.microsoft.com/office/drawing/2014/main" id="{3E49796B-CE03-4A80-9F7B-B395B8693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1885950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Juridique</a:t>
            </a:r>
          </a:p>
        </p:txBody>
      </p:sp>
      <p:sp>
        <p:nvSpPr>
          <p:cNvPr id="14" name="split-item-body-0">
            <a:extLst xmlns:a="http://schemas.openxmlformats.org/drawingml/2006/main">
              <a:ext uri="{FF2B5EF4-FFF2-40B4-BE49-F238E27FC236}">
                <a16:creationId xmlns:a16="http://schemas.microsoft.com/office/drawing/2014/main" id="{D54FE045-6E6D-4B76-9949-2AEFBEA63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2266950"/>
            <a:ext cx="4095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Validité, pouvoirs, responsabilité, clauses et formalités.</a:t>
            </a:r>
          </a:p>
        </p:txBody>
      </p:sp>
      <p:sp>
        <p:nvSpPr>
          <p:cNvPr id="15" name="split-item-rule-0">
            <a:extLst xmlns:a="http://schemas.openxmlformats.org/drawingml/2006/main">
              <a:ext uri="{FF2B5EF4-FFF2-40B4-BE49-F238E27FC236}">
                <a16:creationId xmlns:a16="http://schemas.microsoft.com/office/drawing/2014/main" id="{61264200-05A6-49A2-AFF6-91B398421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800350"/>
            <a:ext cx="476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D2947"/>
            </a:solidFill>
            <a:prstDash val="solid"/>
          </a:ln>
        </p:spPr>
      </p:sp>
      <p:sp>
        <p:nvSpPr>
          <p:cNvPr id="16" name="split-index-1">
            <a:extLst xmlns:a="http://schemas.openxmlformats.org/drawingml/2006/main">
              <a:ext uri="{FF2B5EF4-FFF2-40B4-BE49-F238E27FC236}">
                <a16:creationId xmlns:a16="http://schemas.microsoft.com/office/drawing/2014/main" id="{505EABD3-A53A-42B7-B392-ACA3C7EE3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952750"/>
            <a:ext cx="495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7" name="split-item-title-1">
            <a:extLst xmlns:a="http://schemas.openxmlformats.org/drawingml/2006/main">
              <a:ext uri="{FF2B5EF4-FFF2-40B4-BE49-F238E27FC236}">
                <a16:creationId xmlns:a16="http://schemas.microsoft.com/office/drawing/2014/main" id="{E82A32A8-30E8-4E5B-9F5A-D5FF8AC1A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2952750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Fiscal</a:t>
            </a:r>
          </a:p>
        </p:txBody>
      </p:sp>
      <p:sp>
        <p:nvSpPr>
          <p:cNvPr id="18" name="split-item-body-1">
            <a:extLst xmlns:a="http://schemas.openxmlformats.org/drawingml/2006/main">
              <a:ext uri="{FF2B5EF4-FFF2-40B4-BE49-F238E27FC236}">
                <a16:creationId xmlns:a16="http://schemas.microsoft.com/office/drawing/2014/main" id="{12720B02-B255-4746-94D8-1E203DADF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3333750"/>
            <a:ext cx="4095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Régime, assiette, option, calendrier et coût de la décision.</a:t>
            </a:r>
          </a:p>
        </p:txBody>
      </p:sp>
      <p:sp>
        <p:nvSpPr>
          <p:cNvPr id="19" name="split-item-rule-1">
            <a:extLst xmlns:a="http://schemas.openxmlformats.org/drawingml/2006/main">
              <a:ext uri="{FF2B5EF4-FFF2-40B4-BE49-F238E27FC236}">
                <a16:creationId xmlns:a16="http://schemas.microsoft.com/office/drawing/2014/main" id="{2420F1A5-9484-4930-BC94-406C1BE7A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867150"/>
            <a:ext cx="476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D2947"/>
            </a:solidFill>
            <a:prstDash val="solid"/>
          </a:ln>
        </p:spPr>
      </p:sp>
      <p:sp>
        <p:nvSpPr>
          <p:cNvPr id="20" name="split-index-2">
            <a:extLst xmlns:a="http://schemas.openxmlformats.org/drawingml/2006/main">
              <a:ext uri="{FF2B5EF4-FFF2-40B4-BE49-F238E27FC236}">
                <a16:creationId xmlns:a16="http://schemas.microsoft.com/office/drawing/2014/main" id="{53779CC3-2A15-4BE0-8F07-251BDC807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019550"/>
            <a:ext cx="495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21" name="split-item-title-2">
            <a:extLst xmlns:a="http://schemas.openxmlformats.org/drawingml/2006/main">
              <a:ext uri="{FF2B5EF4-FFF2-40B4-BE49-F238E27FC236}">
                <a16:creationId xmlns:a16="http://schemas.microsoft.com/office/drawing/2014/main" id="{0294C254-52B8-47FD-9099-3D7329B4B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4019550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Social</a:t>
            </a:r>
          </a:p>
        </p:txBody>
      </p:sp>
      <p:sp>
        <p:nvSpPr>
          <p:cNvPr id="22" name="split-item-body-2">
            <a:extLst xmlns:a="http://schemas.openxmlformats.org/drawingml/2006/main">
              <a:ext uri="{FF2B5EF4-FFF2-40B4-BE49-F238E27FC236}">
                <a16:creationId xmlns:a16="http://schemas.microsoft.com/office/drawing/2014/main" id="{8ABFED6A-17ED-4BD7-AC2B-8241EB518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4400550"/>
            <a:ext cx="4095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Statut, obligations, conséquences humaines et mise en œuvre.</a:t>
            </a:r>
          </a:p>
        </p:txBody>
      </p:sp>
    </p:spTree>
    <p:extLst>
      <p:ext uri="{BB962C8B-B14F-4D97-AF65-F5344CB8AC3E}">
        <p14:creationId xmlns:p14="http://schemas.microsoft.com/office/powerpoint/2010/main" val="83717098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616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top-rule-5">
            <a:extLst xmlns:a="http://schemas.openxmlformats.org/drawingml/2006/main">
              <a:ext uri="{FF2B5EF4-FFF2-40B4-BE49-F238E27FC236}">
                <a16:creationId xmlns:a16="http://schemas.microsoft.com/office/drawing/2014/main" id="{EBB62645-87FA-4EE1-B688-9DC220CA9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brand-5">
            <a:extLst xmlns:a="http://schemas.openxmlformats.org/drawingml/2006/main">
              <a:ext uri="{FF2B5EF4-FFF2-40B4-BE49-F238E27FC236}">
                <a16:creationId xmlns:a16="http://schemas.microsoft.com/office/drawing/2014/main" id="{7EA2D86C-AD03-44E7-944B-0A6C711D5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C7D4"/>
                </a:solidFill>
                <a:latin typeface="Arial"/>
                <a:ea typeface="Arial"/>
                <a:cs typeface="Arial"/>
              </a:rPr>
              <a:t>RISQUES &amp; MÉTHODES  |  ROMAIN APPERCEL</a:t>
            </a:r>
          </a:p>
        </p:txBody>
      </p:sp>
      <p:sp>
        <p:nvSpPr>
          <p:cNvPr id="3" name="section-5">
            <a:extLst xmlns:a="http://schemas.openxmlformats.org/drawingml/2006/main">
              <a:ext uri="{FF2B5EF4-FFF2-40B4-BE49-F238E27FC236}">
                <a16:creationId xmlns:a16="http://schemas.microsoft.com/office/drawing/2014/main" id="{FB2DFEAE-A584-4332-8187-97E642B61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47650"/>
            <a:ext cx="3162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DSCG UE 1</a:t>
            </a:r>
          </a:p>
        </p:txBody>
      </p:sp>
      <p:sp>
        <p:nvSpPr>
          <p:cNvPr id="4" name="footer-line-5">
            <a:extLst xmlns:a="http://schemas.openxmlformats.org/drawingml/2006/main">
              <a:ext uri="{FF2B5EF4-FFF2-40B4-BE49-F238E27FC236}">
                <a16:creationId xmlns:a16="http://schemas.microsoft.com/office/drawing/2014/main" id="{7F5B2A23-2E49-4E4A-8F8A-6E331F764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D2947"/>
            </a:solidFill>
            <a:prstDash val="solid"/>
          </a:ln>
        </p:spPr>
      </p:sp>
      <p:sp>
        <p:nvSpPr>
          <p:cNvPr id="5" name="footer-tag-5">
            <a:extLst xmlns:a="http://schemas.openxmlformats.org/drawingml/2006/main">
              <a:ext uri="{FF2B5EF4-FFF2-40B4-BE49-F238E27FC236}">
                <a16:creationId xmlns:a16="http://schemas.microsoft.com/office/drawing/2014/main" id="{83690059-C149-450B-888B-BC177D54B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8397AA"/>
                </a:solidFill>
                <a:latin typeface="Arial"/>
                <a:ea typeface="Arial"/>
                <a:cs typeface="Arial"/>
              </a:rPr>
              <a:t>Comprendre. S’entraîner. Appliquer.</a:t>
            </a:r>
          </a:p>
        </p:txBody>
      </p:sp>
      <p:sp>
        <p:nvSpPr>
          <p:cNvPr id="6" name="page-5">
            <a:extLst xmlns:a="http://schemas.openxmlformats.org/drawingml/2006/main">
              <a:ext uri="{FF2B5EF4-FFF2-40B4-BE49-F238E27FC236}">
                <a16:creationId xmlns:a16="http://schemas.microsoft.com/office/drawing/2014/main" id="{AC5AE09A-DDE2-4F47-8160-B716A56B3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534150"/>
            <a:ext cx="438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8397AA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7" name="kicker">
            <a:extLst xmlns:a="http://schemas.openxmlformats.org/drawingml/2006/main">
              <a:ext uri="{FF2B5EF4-FFF2-40B4-BE49-F238E27FC236}">
                <a16:creationId xmlns:a16="http://schemas.microsoft.com/office/drawing/2014/main" id="{D42578D3-CBF8-409C-A0E4-696976346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2000"/>
            <a:ext cx="571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CAS D’APPLICATION</a:t>
            </a:r>
          </a:p>
        </p:txBody>
      </p:sp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C191A91-DE96-473C-ABC9-E6191DAF4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Financer la croissance sans fragiliser le dirigeant</a:t>
            </a:r>
          </a:p>
        </p:txBody>
      </p:sp>
      <p:sp>
        <p:nvSpPr>
          <p:cNvPr id="9" name="case-surface">
            <a:extLst xmlns:a="http://schemas.openxmlformats.org/drawingml/2006/main">
              <a:ext uri="{FF2B5EF4-FFF2-40B4-BE49-F238E27FC236}">
                <a16:creationId xmlns:a16="http://schemas.microsoft.com/office/drawing/2014/main" id="{0E6A3065-9CE7-44EF-8A9F-5F0DB2C5E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4705350" cy="3886200"/>
          </a:xfrm>
          <a:prstGeom xmlns:a="http://schemas.openxmlformats.org/drawingml/2006/main" prst="roundRect">
            <a:avLst>
              <a:gd name="adj" fmla="val 4412"/>
            </a:avLst>
          </a:prstGeom>
          <a:solidFill xmlns:a="http://schemas.openxmlformats.org/drawingml/2006/main">
            <a:srgbClr val="081B31"/>
          </a:solidFill>
          <a:ln xmlns:a="http://schemas.openxmlformats.org/drawingml/2006/main" w="14288">
            <a:solidFill>
              <a:srgbClr val="0D2947"/>
            </a:solidFill>
            <a:prstDash val="solid"/>
          </a:ln>
        </p:spPr>
      </p:sp>
      <p:sp>
        <p:nvSpPr>
          <p:cNvPr id="10" name="case-accent">
            <a:extLst xmlns:a="http://schemas.openxmlformats.org/drawingml/2006/main">
              <a:ext uri="{FF2B5EF4-FFF2-40B4-BE49-F238E27FC236}">
                <a16:creationId xmlns:a16="http://schemas.microsoft.com/office/drawing/2014/main" id="{46D33F6E-4D1E-453F-8A66-E292C2429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114300" cy="388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case-label">
            <a:extLst xmlns:a="http://schemas.openxmlformats.org/drawingml/2006/main">
              <a:ext uri="{FF2B5EF4-FFF2-40B4-BE49-F238E27FC236}">
                <a16:creationId xmlns:a16="http://schemas.microsoft.com/office/drawing/2014/main" id="{2F442B56-E732-4CE1-9A8D-B8341893B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11455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SITUATION</a:t>
            </a:r>
          </a:p>
        </p:txBody>
      </p:sp>
      <p:sp>
        <p:nvSpPr>
          <p:cNvPr id="12" name="case-scenario">
            <a:extLst xmlns:a="http://schemas.openxmlformats.org/drawingml/2006/main">
              <a:ext uri="{FF2B5EF4-FFF2-40B4-BE49-F238E27FC236}">
                <a16:creationId xmlns:a16="http://schemas.microsoft.com/office/drawing/2014/main" id="{1D1C1A83-C59D-464E-A8C3-4F3BE7E11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552700"/>
            <a:ext cx="39052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8611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Une SAS cherche 800 k€ pour accélérer. La banque demande une garantie personnelle. Un investisseur propose d’entrer au capital.</a:t>
            </a:r>
          </a:p>
        </p:txBody>
      </p:sp>
      <p:sp>
        <p:nvSpPr>
          <p:cNvPr id="13" name="case-questions-label">
            <a:extLst xmlns:a="http://schemas.openxmlformats.org/drawingml/2006/main">
              <a:ext uri="{FF2B5EF4-FFF2-40B4-BE49-F238E27FC236}">
                <a16:creationId xmlns:a16="http://schemas.microsoft.com/office/drawing/2014/main" id="{20B4B12B-B463-4A2F-B522-ABCD96D0A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171950"/>
            <a:ext cx="1809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POINTS À TRAITER</a:t>
            </a:r>
          </a:p>
        </p:txBody>
      </p:sp>
      <p:sp>
        <p:nvSpPr>
          <p:cNvPr id="14" name="case-questions">
            <a:extLst xmlns:a="http://schemas.openxmlformats.org/drawingml/2006/main">
              <a:ext uri="{FF2B5EF4-FFF2-40B4-BE49-F238E27FC236}">
                <a16:creationId xmlns:a16="http://schemas.microsoft.com/office/drawing/2014/main" id="{CBC4E746-A718-4565-B57D-29F78161C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514850"/>
            <a:ext cx="3905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F2EADF"/>
                </a:solidFill>
                <a:latin typeface="Arial"/>
                <a:ea typeface="Arial"/>
                <a:cs typeface="Arial"/>
              </a:rPr>
              <a:t>Financement • Garanties • Pouvoirs • Clauses • Effets fiscaux et sociaux</a:t>
            </a:r>
          </a:p>
        </p:txBody>
      </p:sp>
      <p:sp>
        <p:nvSpPr>
          <p:cNvPr id="15" name="answer-label">
            <a:extLst xmlns:a="http://schemas.openxmlformats.org/drawingml/2006/main">
              <a:ext uri="{FF2B5EF4-FFF2-40B4-BE49-F238E27FC236}">
                <a16:creationId xmlns:a16="http://schemas.microsoft.com/office/drawing/2014/main" id="{1F28C717-E71A-4855-A481-5788C3CF0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47850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RÉPONSE ATTENDUE</a:t>
            </a:r>
          </a:p>
        </p:txBody>
      </p:sp>
      <p:sp>
        <p:nvSpPr>
          <p:cNvPr id="16" name="answer-circle-0">
            <a:extLst xmlns:a="http://schemas.openxmlformats.org/drawingml/2006/main">
              <a:ext uri="{FF2B5EF4-FFF2-40B4-BE49-F238E27FC236}">
                <a16:creationId xmlns:a16="http://schemas.microsoft.com/office/drawing/2014/main" id="{DD561160-F44D-4854-B67C-70457FD8E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241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2947"/>
          </a:solidFill>
          <a:ln xmlns:a="http://schemas.openxmlformats.org/drawingml/2006/main" w="19050">
            <a:solidFill>
              <a:srgbClr val="D6AB57"/>
            </a:solidFill>
            <a:prstDash val="solid"/>
          </a:ln>
        </p:spPr>
      </p:sp>
      <p:sp>
        <p:nvSpPr>
          <p:cNvPr id="17" name="answer-num-0">
            <a:extLst xmlns:a="http://schemas.openxmlformats.org/drawingml/2006/main">
              <a:ext uri="{FF2B5EF4-FFF2-40B4-BE49-F238E27FC236}">
                <a16:creationId xmlns:a16="http://schemas.microsoft.com/office/drawing/2014/main" id="{3263F653-6E28-4F5C-82D3-4A33A4F4A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81250"/>
            <a:ext cx="457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8" name="answer-text-0">
            <a:extLst xmlns:a="http://schemas.openxmlformats.org/drawingml/2006/main">
              <a:ext uri="{FF2B5EF4-FFF2-40B4-BE49-F238E27FC236}">
                <a16:creationId xmlns:a16="http://schemas.microsoft.com/office/drawing/2014/main" id="{C792572B-38BB-485A-85B1-2B2E50415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352675"/>
            <a:ext cx="42672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F2EADF"/>
                </a:solidFill>
                <a:latin typeface="Arial"/>
                <a:ea typeface="Arial"/>
                <a:cs typeface="Arial"/>
              </a:rPr>
              <a:t>Qualifier le besoin, les acteurs et le calendrier.</a:t>
            </a:r>
          </a:p>
        </p:txBody>
      </p:sp>
      <p:sp>
        <p:nvSpPr>
          <p:cNvPr id="19" name="answer-link-0">
            <a:extLst xmlns:a="http://schemas.openxmlformats.org/drawingml/2006/main">
              <a:ext uri="{FF2B5EF4-FFF2-40B4-BE49-F238E27FC236}">
                <a16:creationId xmlns:a16="http://schemas.microsoft.com/office/drawing/2014/main" id="{D3C7959F-A9D3-48D7-B9D9-9C498D668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781300"/>
            <a:ext cx="0" cy="285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0D2947"/>
            </a:solidFill>
            <a:prstDash val="solid"/>
          </a:ln>
        </p:spPr>
      </p:sp>
      <p:sp>
        <p:nvSpPr>
          <p:cNvPr id="20" name="answer-circle-1">
            <a:extLst xmlns:a="http://schemas.openxmlformats.org/drawingml/2006/main">
              <a:ext uri="{FF2B5EF4-FFF2-40B4-BE49-F238E27FC236}">
                <a16:creationId xmlns:a16="http://schemas.microsoft.com/office/drawing/2014/main" id="{B3D43365-3CFA-41A8-8BDA-195A4402E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0670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2947"/>
          </a:solidFill>
          <a:ln xmlns:a="http://schemas.openxmlformats.org/drawingml/2006/main" w="19050">
            <a:solidFill>
              <a:srgbClr val="4CB6B4"/>
            </a:solidFill>
            <a:prstDash val="solid"/>
          </a:ln>
        </p:spPr>
      </p:sp>
      <p:sp>
        <p:nvSpPr>
          <p:cNvPr id="21" name="answer-num-1">
            <a:extLst xmlns:a="http://schemas.openxmlformats.org/drawingml/2006/main">
              <a:ext uri="{FF2B5EF4-FFF2-40B4-BE49-F238E27FC236}">
                <a16:creationId xmlns:a16="http://schemas.microsoft.com/office/drawing/2014/main" id="{3CFC9D67-C1C3-47ED-8211-03CFF991F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124200"/>
            <a:ext cx="457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22" name="answer-text-1">
            <a:extLst xmlns:a="http://schemas.openxmlformats.org/drawingml/2006/main">
              <a:ext uri="{FF2B5EF4-FFF2-40B4-BE49-F238E27FC236}">
                <a16:creationId xmlns:a16="http://schemas.microsoft.com/office/drawing/2014/main" id="{FDC49126-CF27-49E6-8BA3-FA69B8555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3095625"/>
            <a:ext cx="42672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F2EADF"/>
                </a:solidFill>
                <a:latin typeface="Arial"/>
                <a:ea typeface="Arial"/>
                <a:cs typeface="Arial"/>
              </a:rPr>
              <a:t>Comparer dette, fonds propres et financement hybride.</a:t>
            </a:r>
          </a:p>
        </p:txBody>
      </p:sp>
      <p:sp>
        <p:nvSpPr>
          <p:cNvPr id="23" name="answer-link-1">
            <a:extLst xmlns:a="http://schemas.openxmlformats.org/drawingml/2006/main">
              <a:ext uri="{FF2B5EF4-FFF2-40B4-BE49-F238E27FC236}">
                <a16:creationId xmlns:a16="http://schemas.microsoft.com/office/drawing/2014/main" id="{419651C6-42EC-41B1-AC93-2A02F4724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524250"/>
            <a:ext cx="0" cy="285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0D2947"/>
            </a:solidFill>
            <a:prstDash val="solid"/>
          </a:ln>
        </p:spPr>
      </p:sp>
      <p:sp>
        <p:nvSpPr>
          <p:cNvPr id="24" name="answer-circle-2">
            <a:extLst xmlns:a="http://schemas.openxmlformats.org/drawingml/2006/main">
              <a:ext uri="{FF2B5EF4-FFF2-40B4-BE49-F238E27FC236}">
                <a16:creationId xmlns:a16="http://schemas.microsoft.com/office/drawing/2014/main" id="{1E931AB0-CE0F-484D-86C7-9F1B8D772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8100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2947"/>
          </a:solidFill>
          <a:ln xmlns:a="http://schemas.openxmlformats.org/drawingml/2006/main" w="19050">
            <a:solidFill>
              <a:srgbClr val="D6AB57"/>
            </a:solidFill>
            <a:prstDash val="solid"/>
          </a:ln>
        </p:spPr>
      </p:sp>
      <p:sp>
        <p:nvSpPr>
          <p:cNvPr id="25" name="answer-num-2">
            <a:extLst xmlns:a="http://schemas.openxmlformats.org/drawingml/2006/main">
              <a:ext uri="{FF2B5EF4-FFF2-40B4-BE49-F238E27FC236}">
                <a16:creationId xmlns:a16="http://schemas.microsoft.com/office/drawing/2014/main" id="{5931D284-D254-4791-AD90-FD1FFF737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867150"/>
            <a:ext cx="457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26" name="answer-text-2">
            <a:extLst xmlns:a="http://schemas.openxmlformats.org/drawingml/2006/main">
              <a:ext uri="{FF2B5EF4-FFF2-40B4-BE49-F238E27FC236}">
                <a16:creationId xmlns:a16="http://schemas.microsoft.com/office/drawing/2014/main" id="{700290FB-08AB-45EB-A91B-49101C2EA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3838575"/>
            <a:ext cx="42672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F2EADF"/>
                </a:solidFill>
                <a:latin typeface="Arial"/>
                <a:ea typeface="Arial"/>
                <a:cs typeface="Arial"/>
              </a:rPr>
              <a:t>Mesurer le risque de la garantie et négocier ses limites.</a:t>
            </a:r>
          </a:p>
        </p:txBody>
      </p:sp>
      <p:sp>
        <p:nvSpPr>
          <p:cNvPr id="27" name="answer-link-2">
            <a:extLst xmlns:a="http://schemas.openxmlformats.org/drawingml/2006/main">
              <a:ext uri="{FF2B5EF4-FFF2-40B4-BE49-F238E27FC236}">
                <a16:creationId xmlns:a16="http://schemas.microsoft.com/office/drawing/2014/main" id="{A9DE3FA3-8456-4EA3-BC2D-845249A97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267200"/>
            <a:ext cx="0" cy="285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0D2947"/>
            </a:solidFill>
            <a:prstDash val="solid"/>
          </a:ln>
        </p:spPr>
      </p:sp>
      <p:sp>
        <p:nvSpPr>
          <p:cNvPr id="28" name="answer-circle-3">
            <a:extLst xmlns:a="http://schemas.openxmlformats.org/drawingml/2006/main">
              <a:ext uri="{FF2B5EF4-FFF2-40B4-BE49-F238E27FC236}">
                <a16:creationId xmlns:a16="http://schemas.microsoft.com/office/drawing/2014/main" id="{5CA94C9C-0EF0-4D81-9812-3213B779C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5529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6AB57"/>
          </a:solidFill>
          <a:ln xmlns:a="http://schemas.openxmlformats.org/drawingml/2006/main" w="19050">
            <a:solidFill>
              <a:srgbClr val="D6AB57"/>
            </a:solidFill>
            <a:prstDash val="solid"/>
          </a:ln>
        </p:spPr>
      </p:sp>
      <p:sp>
        <p:nvSpPr>
          <p:cNvPr id="29" name="answer-num-3">
            <a:extLst xmlns:a="http://schemas.openxmlformats.org/drawingml/2006/main">
              <a:ext uri="{FF2B5EF4-FFF2-40B4-BE49-F238E27FC236}">
                <a16:creationId xmlns:a16="http://schemas.microsoft.com/office/drawing/2014/main" id="{8CA8ADB8-0E74-4FDF-BCE0-7AE034E7D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610100"/>
            <a:ext cx="457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30" name="answer-text-3">
            <a:extLst xmlns:a="http://schemas.openxmlformats.org/drawingml/2006/main">
              <a:ext uri="{FF2B5EF4-FFF2-40B4-BE49-F238E27FC236}">
                <a16:creationId xmlns:a16="http://schemas.microsoft.com/office/drawing/2014/main" id="{65D73E8F-0659-41F9-9C51-87C5E640C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4581525"/>
            <a:ext cx="42672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2EADF"/>
                </a:solidFill>
                <a:latin typeface="Arial"/>
                <a:ea typeface="Arial"/>
                <a:cs typeface="Arial"/>
              </a:rPr>
              <a:t>Formuler un choix motivé, puis les actes à préparer.</a:t>
            </a:r>
          </a:p>
        </p:txBody>
      </p:sp>
    </p:spTree>
    <p:extLst>
      <p:ext uri="{BB962C8B-B14F-4D97-AF65-F5344CB8AC3E}">
        <p14:creationId xmlns:p14="http://schemas.microsoft.com/office/powerpoint/2010/main" val="12908547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616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top-rule-6">
            <a:extLst xmlns:a="http://schemas.openxmlformats.org/drawingml/2006/main">
              <a:ext uri="{FF2B5EF4-FFF2-40B4-BE49-F238E27FC236}">
                <a16:creationId xmlns:a16="http://schemas.microsoft.com/office/drawing/2014/main" id="{B320A6FA-E329-4BF0-B953-1C10D8757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brand-6">
            <a:extLst xmlns:a="http://schemas.openxmlformats.org/drawingml/2006/main">
              <a:ext uri="{FF2B5EF4-FFF2-40B4-BE49-F238E27FC236}">
                <a16:creationId xmlns:a16="http://schemas.microsoft.com/office/drawing/2014/main" id="{9D76662A-AD2D-46C0-A9E6-EAD976E4B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C7D4"/>
                </a:solidFill>
                <a:latin typeface="Arial"/>
                <a:ea typeface="Arial"/>
                <a:cs typeface="Arial"/>
              </a:rPr>
              <a:t>RISQUES &amp; MÉTHODES  |  ROMAIN APPERCEL</a:t>
            </a:r>
          </a:p>
        </p:txBody>
      </p:sp>
      <p:sp>
        <p:nvSpPr>
          <p:cNvPr id="3" name="section-6">
            <a:extLst xmlns:a="http://schemas.openxmlformats.org/drawingml/2006/main">
              <a:ext uri="{FF2B5EF4-FFF2-40B4-BE49-F238E27FC236}">
                <a16:creationId xmlns:a16="http://schemas.microsoft.com/office/drawing/2014/main" id="{4EB5C338-E9BD-4A6B-94FB-D821FFBE2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47650"/>
            <a:ext cx="3162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DSCG UE 1</a:t>
            </a:r>
          </a:p>
        </p:txBody>
      </p:sp>
      <p:sp>
        <p:nvSpPr>
          <p:cNvPr id="4" name="footer-line-6">
            <a:extLst xmlns:a="http://schemas.openxmlformats.org/drawingml/2006/main">
              <a:ext uri="{FF2B5EF4-FFF2-40B4-BE49-F238E27FC236}">
                <a16:creationId xmlns:a16="http://schemas.microsoft.com/office/drawing/2014/main" id="{1E6BC83F-39B0-411A-93E4-130E04C04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D2947"/>
            </a:solidFill>
            <a:prstDash val="solid"/>
          </a:ln>
        </p:spPr>
      </p:sp>
      <p:sp>
        <p:nvSpPr>
          <p:cNvPr id="5" name="footer-tag-6">
            <a:extLst xmlns:a="http://schemas.openxmlformats.org/drawingml/2006/main">
              <a:ext uri="{FF2B5EF4-FFF2-40B4-BE49-F238E27FC236}">
                <a16:creationId xmlns:a16="http://schemas.microsoft.com/office/drawing/2014/main" id="{ADBC53E1-B5C2-4A56-A1D9-D18029B31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8397AA"/>
                </a:solidFill>
                <a:latin typeface="Arial"/>
                <a:ea typeface="Arial"/>
                <a:cs typeface="Arial"/>
              </a:rPr>
              <a:t>Comprendre. S’entraîner. Appliquer.</a:t>
            </a:r>
          </a:p>
        </p:txBody>
      </p:sp>
      <p:sp>
        <p:nvSpPr>
          <p:cNvPr id="6" name="page-6">
            <a:extLst xmlns:a="http://schemas.openxmlformats.org/drawingml/2006/main">
              <a:ext uri="{FF2B5EF4-FFF2-40B4-BE49-F238E27FC236}">
                <a16:creationId xmlns:a16="http://schemas.microsoft.com/office/drawing/2014/main" id="{A35BF695-3CA4-4D45-8E28-B93EBD4CA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534150"/>
            <a:ext cx="438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8397AA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7" name="kicker">
            <a:extLst xmlns:a="http://schemas.openxmlformats.org/drawingml/2006/main">
              <a:ext uri="{FF2B5EF4-FFF2-40B4-BE49-F238E27FC236}">
                <a16:creationId xmlns:a16="http://schemas.microsoft.com/office/drawing/2014/main" id="{EC0DD4A6-4AA6-4783-A9EB-193A24E5F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2000"/>
            <a:ext cx="571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POINTS DE VIGILANCE</a:t>
            </a:r>
          </a:p>
        </p:txBody>
      </p:sp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802CFA9-658F-4AB3-8F2E-850C937DA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Trois réflexes font perdre des points</a:t>
            </a:r>
          </a:p>
        </p:txBody>
      </p:sp>
      <p:sp>
        <p:nvSpPr>
          <p:cNvPr id="9" name="pitfalls-intro">
            <a:extLst xmlns:a="http://schemas.openxmlformats.org/drawingml/2006/main">
              <a:ext uri="{FF2B5EF4-FFF2-40B4-BE49-F238E27FC236}">
                <a16:creationId xmlns:a16="http://schemas.microsoft.com/office/drawing/2014/main" id="{A9895353-14AC-4E44-9BC0-0E38776AD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952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La technicité ne compense pas un raisonnement incomplet.</a:t>
            </a:r>
          </a:p>
        </p:txBody>
      </p:sp>
      <p:sp>
        <p:nvSpPr>
          <p:cNvPr id="10" name="pit-num-0">
            <a:extLst xmlns:a="http://schemas.openxmlformats.org/drawingml/2006/main">
              <a:ext uri="{FF2B5EF4-FFF2-40B4-BE49-F238E27FC236}">
                <a16:creationId xmlns:a16="http://schemas.microsoft.com/office/drawing/2014/main" id="{26173690-DECA-4408-9619-4791B6B6E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1714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1" name="pit-rule-0">
            <a:extLst xmlns:a="http://schemas.openxmlformats.org/drawingml/2006/main">
              <a:ext uri="{FF2B5EF4-FFF2-40B4-BE49-F238E27FC236}">
                <a16:creationId xmlns:a16="http://schemas.microsoft.com/office/drawing/2014/main" id="{0DA9965E-33AF-460A-BD4C-B1F9D84F5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2857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D6AB57"/>
            </a:solidFill>
            <a:prstDash val="solid"/>
          </a:ln>
        </p:spPr>
      </p:sp>
      <p:sp>
        <p:nvSpPr>
          <p:cNvPr id="12" name="pit-title-0">
            <a:extLst xmlns:a="http://schemas.openxmlformats.org/drawingml/2006/main">
              <a:ext uri="{FF2B5EF4-FFF2-40B4-BE49-F238E27FC236}">
                <a16:creationId xmlns:a16="http://schemas.microsoft.com/office/drawing/2014/main" id="{999E7DCF-B8D5-450C-90D2-A95AE9F40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0"/>
            <a:ext cx="28765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Réciter sans qualifier</a:t>
            </a:r>
          </a:p>
        </p:txBody>
      </p:sp>
      <p:sp>
        <p:nvSpPr>
          <p:cNvPr id="13" name="pit-body-0">
            <a:extLst xmlns:a="http://schemas.openxmlformats.org/drawingml/2006/main">
              <a:ext uri="{FF2B5EF4-FFF2-40B4-BE49-F238E27FC236}">
                <a16:creationId xmlns:a16="http://schemas.microsoft.com/office/drawing/2014/main" id="{6DD59350-43C7-440F-892F-C64A04BD0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05300"/>
            <a:ext cx="28765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2EADF"/>
                </a:solidFill>
                <a:latin typeface="Arial"/>
                <a:ea typeface="Arial"/>
                <a:cs typeface="Arial"/>
              </a:rPr>
              <a:t>Une règle juste appliquée au mauvais fait produit une conclusion fragile.</a:t>
            </a:r>
          </a:p>
        </p:txBody>
      </p:sp>
      <p:sp>
        <p:nvSpPr>
          <p:cNvPr id="14" name="pit-num-1">
            <a:extLst xmlns:a="http://schemas.openxmlformats.org/drawingml/2006/main">
              <a:ext uri="{FF2B5EF4-FFF2-40B4-BE49-F238E27FC236}">
                <a16:creationId xmlns:a16="http://schemas.microsoft.com/office/drawing/2014/main" id="{DBE98321-1560-4713-9472-A8008F8E9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209800"/>
            <a:ext cx="1714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5" name="pit-rule-1">
            <a:extLst xmlns:a="http://schemas.openxmlformats.org/drawingml/2006/main">
              <a:ext uri="{FF2B5EF4-FFF2-40B4-BE49-F238E27FC236}">
                <a16:creationId xmlns:a16="http://schemas.microsoft.com/office/drawing/2014/main" id="{B313080C-56D9-4384-9A5C-18FD73C49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143250"/>
            <a:ext cx="2857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4CB6B4"/>
            </a:solidFill>
            <a:prstDash val="solid"/>
          </a:ln>
        </p:spPr>
      </p:sp>
      <p:sp>
        <p:nvSpPr>
          <p:cNvPr id="16" name="pit-title-1">
            <a:extLst xmlns:a="http://schemas.openxmlformats.org/drawingml/2006/main">
              <a:ext uri="{FF2B5EF4-FFF2-40B4-BE49-F238E27FC236}">
                <a16:creationId xmlns:a16="http://schemas.microsoft.com/office/drawing/2014/main" id="{7ABCF94A-8DDA-4E97-B94B-56C9E0AD6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429000"/>
            <a:ext cx="28765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Séparer les matières</a:t>
            </a:r>
          </a:p>
        </p:txBody>
      </p:sp>
      <p:sp>
        <p:nvSpPr>
          <p:cNvPr id="17" name="pit-body-1">
            <a:extLst xmlns:a="http://schemas.openxmlformats.org/drawingml/2006/main">
              <a:ext uri="{FF2B5EF4-FFF2-40B4-BE49-F238E27FC236}">
                <a16:creationId xmlns:a16="http://schemas.microsoft.com/office/drawing/2014/main" id="{85F63DD8-3DD0-4061-9892-B17A51695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4305300"/>
            <a:ext cx="28765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2EADF"/>
                </a:solidFill>
                <a:latin typeface="Arial"/>
                <a:ea typeface="Arial"/>
                <a:cs typeface="Arial"/>
              </a:rPr>
              <a:t>Un choix juridique peut modifier le coût fiscal et le statut social.</a:t>
            </a:r>
          </a:p>
        </p:txBody>
      </p:sp>
      <p:sp>
        <p:nvSpPr>
          <p:cNvPr id="18" name="pit-num-2">
            <a:extLst xmlns:a="http://schemas.openxmlformats.org/drawingml/2006/main">
              <a:ext uri="{FF2B5EF4-FFF2-40B4-BE49-F238E27FC236}">
                <a16:creationId xmlns:a16="http://schemas.microsoft.com/office/drawing/2014/main" id="{C1B9C6D9-3DB8-4792-AA55-F62457EFC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209800"/>
            <a:ext cx="1714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9" name="pit-rule-2">
            <a:extLst xmlns:a="http://schemas.openxmlformats.org/drawingml/2006/main">
              <a:ext uri="{FF2B5EF4-FFF2-40B4-BE49-F238E27FC236}">
                <a16:creationId xmlns:a16="http://schemas.microsoft.com/office/drawing/2014/main" id="{BF476631-5B75-4157-8C4D-C355601C1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3143250"/>
            <a:ext cx="2857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D6AB57"/>
            </a:solidFill>
            <a:prstDash val="solid"/>
          </a:ln>
        </p:spPr>
      </p:sp>
      <p:sp>
        <p:nvSpPr>
          <p:cNvPr id="20" name="pit-title-2">
            <a:extLst xmlns:a="http://schemas.openxmlformats.org/drawingml/2006/main">
              <a:ext uri="{FF2B5EF4-FFF2-40B4-BE49-F238E27FC236}">
                <a16:creationId xmlns:a16="http://schemas.microsoft.com/office/drawing/2014/main" id="{7FE185E7-E008-4135-B973-1B16460CD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3429000"/>
            <a:ext cx="28765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Conclure sans conseiller</a:t>
            </a:r>
          </a:p>
        </p:txBody>
      </p:sp>
      <p:sp>
        <p:nvSpPr>
          <p:cNvPr id="21" name="pit-body-2">
            <a:extLst xmlns:a="http://schemas.openxmlformats.org/drawingml/2006/main">
              <a:ext uri="{FF2B5EF4-FFF2-40B4-BE49-F238E27FC236}">
                <a16:creationId xmlns:a16="http://schemas.microsoft.com/office/drawing/2014/main" id="{E02974A9-323F-412B-B753-56068B4BD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4305300"/>
            <a:ext cx="28765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2EADF"/>
                </a:solidFill>
                <a:latin typeface="Arial"/>
                <a:ea typeface="Arial"/>
                <a:cs typeface="Arial"/>
              </a:rPr>
              <a:t>Présentez l’option retenue, ses risques et les prochaines actions.</a:t>
            </a:r>
          </a:p>
        </p:txBody>
      </p:sp>
      <p:sp>
        <p:nvSpPr>
          <p:cNvPr id="22" name="pitfalls-close">
            <a:extLst xmlns:a="http://schemas.openxmlformats.org/drawingml/2006/main">
              <a:ext uri="{FF2B5EF4-FFF2-40B4-BE49-F238E27FC236}">
                <a16:creationId xmlns:a16="http://schemas.microsoft.com/office/drawing/2014/main" id="{F6B8F2AB-F159-4DDA-8450-075F0CEE5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B9C7D4"/>
                </a:solidFill>
                <a:latin typeface="Arial"/>
                <a:ea typeface="Arial"/>
                <a:cs typeface="Arial"/>
              </a:rPr>
              <a:t>Corrigez vos copies par maillon : faits, règle, application, recommandation.</a:t>
            </a:r>
          </a:p>
        </p:txBody>
      </p:sp>
    </p:spTree>
    <p:extLst>
      <p:ext uri="{BB962C8B-B14F-4D97-AF65-F5344CB8AC3E}">
        <p14:creationId xmlns:p14="http://schemas.microsoft.com/office/powerpoint/2010/main" val="131760228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616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top-rule-7">
            <a:extLst xmlns:a="http://schemas.openxmlformats.org/drawingml/2006/main">
              <a:ext uri="{FF2B5EF4-FFF2-40B4-BE49-F238E27FC236}">
                <a16:creationId xmlns:a16="http://schemas.microsoft.com/office/drawing/2014/main" id="{71D601E2-DE3B-46F1-9950-02273C45B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brand-7">
            <a:extLst xmlns:a="http://schemas.openxmlformats.org/drawingml/2006/main">
              <a:ext uri="{FF2B5EF4-FFF2-40B4-BE49-F238E27FC236}">
                <a16:creationId xmlns:a16="http://schemas.microsoft.com/office/drawing/2014/main" id="{CDC1A1F1-FB52-4B3F-B917-D9968ED29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C7D4"/>
                </a:solidFill>
                <a:latin typeface="Arial"/>
                <a:ea typeface="Arial"/>
                <a:cs typeface="Arial"/>
              </a:rPr>
              <a:t>RISQUES &amp; MÉTHODES  |  ROMAIN APPERCEL</a:t>
            </a:r>
          </a:p>
        </p:txBody>
      </p:sp>
      <p:sp>
        <p:nvSpPr>
          <p:cNvPr id="3" name="section-7">
            <a:extLst xmlns:a="http://schemas.openxmlformats.org/drawingml/2006/main">
              <a:ext uri="{FF2B5EF4-FFF2-40B4-BE49-F238E27FC236}">
                <a16:creationId xmlns:a16="http://schemas.microsoft.com/office/drawing/2014/main" id="{78E21F4C-FB1A-416B-8F47-D780003DD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47650"/>
            <a:ext cx="3162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DSCG UE 1</a:t>
            </a:r>
          </a:p>
        </p:txBody>
      </p:sp>
      <p:sp>
        <p:nvSpPr>
          <p:cNvPr id="4" name="footer-line-7">
            <a:extLst xmlns:a="http://schemas.openxmlformats.org/drawingml/2006/main">
              <a:ext uri="{FF2B5EF4-FFF2-40B4-BE49-F238E27FC236}">
                <a16:creationId xmlns:a16="http://schemas.microsoft.com/office/drawing/2014/main" id="{37807BF4-9F75-4631-A59E-5F2FD947E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D2947"/>
            </a:solidFill>
            <a:prstDash val="solid"/>
          </a:ln>
        </p:spPr>
      </p:sp>
      <p:sp>
        <p:nvSpPr>
          <p:cNvPr id="5" name="footer-tag-7">
            <a:extLst xmlns:a="http://schemas.openxmlformats.org/drawingml/2006/main">
              <a:ext uri="{FF2B5EF4-FFF2-40B4-BE49-F238E27FC236}">
                <a16:creationId xmlns:a16="http://schemas.microsoft.com/office/drawing/2014/main" id="{3B800DED-C88A-4C11-AECA-C3A29A5D7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8397AA"/>
                </a:solidFill>
                <a:latin typeface="Arial"/>
                <a:ea typeface="Arial"/>
                <a:cs typeface="Arial"/>
              </a:rPr>
              <a:t>Comprendre. S’entraîner. Appliquer.</a:t>
            </a:r>
          </a:p>
        </p:txBody>
      </p:sp>
      <p:sp>
        <p:nvSpPr>
          <p:cNvPr id="6" name="page-7">
            <a:extLst xmlns:a="http://schemas.openxmlformats.org/drawingml/2006/main">
              <a:ext uri="{FF2B5EF4-FFF2-40B4-BE49-F238E27FC236}">
                <a16:creationId xmlns:a16="http://schemas.microsoft.com/office/drawing/2014/main" id="{3433DDE4-0A7A-4F22-B183-D144971EF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534150"/>
            <a:ext cx="438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8397AA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7" name="kicker">
            <a:extLst xmlns:a="http://schemas.openxmlformats.org/drawingml/2006/main">
              <a:ext uri="{FF2B5EF4-FFF2-40B4-BE49-F238E27FC236}">
                <a16:creationId xmlns:a16="http://schemas.microsoft.com/office/drawing/2014/main" id="{994813FF-D13D-449B-84D8-7D056C9A9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2000"/>
            <a:ext cx="571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RYTHME DE TRAVAIL</a:t>
            </a:r>
          </a:p>
        </p:txBody>
      </p:sp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B56BD0C-078C-4E04-96C2-CF863A191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Une semaine courte suffit pour progresser</a:t>
            </a:r>
          </a:p>
        </p:txBody>
      </p:sp>
      <p:sp>
        <p:nvSpPr>
          <p:cNvPr id="9" name="routine-intro">
            <a:extLst xmlns:a="http://schemas.openxmlformats.org/drawingml/2006/main">
              <a:ext uri="{FF2B5EF4-FFF2-40B4-BE49-F238E27FC236}">
                <a16:creationId xmlns:a16="http://schemas.microsoft.com/office/drawing/2014/main" id="{7D0AD01C-F11B-449D-937F-0E113CBBF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1009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Répétez le même cycle sur une notion, puis augmentez la complexité du cas.</a:t>
            </a:r>
          </a:p>
        </p:txBody>
      </p:sp>
      <p:sp>
        <p:nvSpPr>
          <p:cNvPr id="10" name="routine-axis">
            <a:extLst xmlns:a="http://schemas.openxmlformats.org/drawingml/2006/main">
              <a:ext uri="{FF2B5EF4-FFF2-40B4-BE49-F238E27FC236}">
                <a16:creationId xmlns:a16="http://schemas.microsoft.com/office/drawing/2014/main" id="{1F5B0414-CD6D-42B9-B48C-B66A0664C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676650"/>
            <a:ext cx="8686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0D2947"/>
            </a:solidFill>
            <a:prstDash val="solid"/>
          </a:ln>
        </p:spPr>
      </p:sp>
      <p:sp>
        <p:nvSpPr>
          <p:cNvPr id="11" name="routine-dot-0">
            <a:extLst xmlns:a="http://schemas.openxmlformats.org/drawingml/2006/main">
              <a:ext uri="{FF2B5EF4-FFF2-40B4-BE49-F238E27FC236}">
                <a16:creationId xmlns:a16="http://schemas.microsoft.com/office/drawing/2014/main" id="{B7A5D213-BB63-49BE-9133-07F87C43D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390900"/>
            <a:ext cx="571500" cy="571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1B31"/>
          </a:solidFill>
          <a:ln xmlns:a="http://schemas.openxmlformats.org/drawingml/2006/main" w="28575">
            <a:solidFill>
              <a:srgbClr val="D6AB57"/>
            </a:solidFill>
            <a:prstDash val="solid"/>
          </a:ln>
        </p:spPr>
      </p:sp>
      <p:sp>
        <p:nvSpPr>
          <p:cNvPr id="12" name="routine-day-0">
            <a:extLst xmlns:a="http://schemas.openxmlformats.org/drawingml/2006/main">
              <a:ext uri="{FF2B5EF4-FFF2-40B4-BE49-F238E27FC236}">
                <a16:creationId xmlns:a16="http://schemas.microsoft.com/office/drawing/2014/main" id="{A3EED505-B60C-4C7F-96BF-9FD3F88E1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2415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JOUR 1</a:t>
            </a:r>
          </a:p>
        </p:txBody>
      </p:sp>
      <p:sp>
        <p:nvSpPr>
          <p:cNvPr id="13" name="routine-title-0">
            <a:extLst xmlns:a="http://schemas.openxmlformats.org/drawingml/2006/main">
              <a:ext uri="{FF2B5EF4-FFF2-40B4-BE49-F238E27FC236}">
                <a16:creationId xmlns:a16="http://schemas.microsoft.com/office/drawing/2014/main" id="{9E701989-4CF6-42D3-8AA2-0BEC59254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4229100"/>
            <a:ext cx="21336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Comprendre</a:t>
            </a:r>
          </a:p>
        </p:txBody>
      </p:sp>
      <p:sp>
        <p:nvSpPr>
          <p:cNvPr id="14" name="routine-body-0">
            <a:extLst xmlns:a="http://schemas.openxmlformats.org/drawingml/2006/main">
              <a:ext uri="{FF2B5EF4-FFF2-40B4-BE49-F238E27FC236}">
                <a16:creationId xmlns:a16="http://schemas.microsoft.com/office/drawing/2014/main" id="{B3BA56CB-A72A-48B2-B0FE-87C19BBBA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4781550"/>
            <a:ext cx="21336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Une fiche, un schéma, cinq notions clés.</a:t>
            </a:r>
          </a:p>
        </p:txBody>
      </p:sp>
      <p:sp>
        <p:nvSpPr>
          <p:cNvPr id="15" name="routine-dot-1">
            <a:extLst xmlns:a="http://schemas.openxmlformats.org/drawingml/2006/main">
              <a:ext uri="{FF2B5EF4-FFF2-40B4-BE49-F238E27FC236}">
                <a16:creationId xmlns:a16="http://schemas.microsoft.com/office/drawing/2014/main" id="{27B378CD-6299-4612-BF37-A90E6C31D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3390900"/>
            <a:ext cx="571500" cy="571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1B31"/>
          </a:solidFill>
          <a:ln xmlns:a="http://schemas.openxmlformats.org/drawingml/2006/main" w="28575">
            <a:solidFill>
              <a:srgbClr val="4CB6B4"/>
            </a:solidFill>
            <a:prstDash val="solid"/>
          </a:ln>
        </p:spPr>
      </p:sp>
      <p:sp>
        <p:nvSpPr>
          <p:cNvPr id="16" name="routine-day-1">
            <a:extLst xmlns:a="http://schemas.openxmlformats.org/drawingml/2006/main">
              <a:ext uri="{FF2B5EF4-FFF2-40B4-BE49-F238E27FC236}">
                <a16:creationId xmlns:a16="http://schemas.microsoft.com/office/drawing/2014/main" id="{8931A5A6-57D0-4F8D-933B-BCEFBD8DD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72415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JOUR 2</a:t>
            </a:r>
          </a:p>
        </p:txBody>
      </p:sp>
      <p:sp>
        <p:nvSpPr>
          <p:cNvPr id="17" name="routine-title-1">
            <a:extLst xmlns:a="http://schemas.openxmlformats.org/drawingml/2006/main">
              <a:ext uri="{FF2B5EF4-FFF2-40B4-BE49-F238E27FC236}">
                <a16:creationId xmlns:a16="http://schemas.microsoft.com/office/drawing/2014/main" id="{28AE0BAD-03A7-4725-A276-9D02524DA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4229100"/>
            <a:ext cx="21336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Appliquer</a:t>
            </a:r>
          </a:p>
        </p:txBody>
      </p:sp>
      <p:sp>
        <p:nvSpPr>
          <p:cNvPr id="18" name="routine-body-1">
            <a:extLst xmlns:a="http://schemas.openxmlformats.org/drawingml/2006/main">
              <a:ext uri="{FF2B5EF4-FFF2-40B4-BE49-F238E27FC236}">
                <a16:creationId xmlns:a16="http://schemas.microsoft.com/office/drawing/2014/main" id="{C89E9438-7FFB-49DF-83E1-3FA3EBF50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4781550"/>
            <a:ext cx="21336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Un mini-cas en temps limité.</a:t>
            </a:r>
          </a:p>
        </p:txBody>
      </p:sp>
      <p:sp>
        <p:nvSpPr>
          <p:cNvPr id="19" name="routine-dot-2">
            <a:extLst xmlns:a="http://schemas.openxmlformats.org/drawingml/2006/main">
              <a:ext uri="{FF2B5EF4-FFF2-40B4-BE49-F238E27FC236}">
                <a16:creationId xmlns:a16="http://schemas.microsoft.com/office/drawing/2014/main" id="{38D3E6F6-004A-49F0-AA1B-4C6BFABB7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390900"/>
            <a:ext cx="571500" cy="571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1B31"/>
          </a:solidFill>
          <a:ln xmlns:a="http://schemas.openxmlformats.org/drawingml/2006/main" w="28575">
            <a:solidFill>
              <a:srgbClr val="D6AB57"/>
            </a:solidFill>
            <a:prstDash val="solid"/>
          </a:ln>
        </p:spPr>
      </p:sp>
      <p:sp>
        <p:nvSpPr>
          <p:cNvPr id="20" name="routine-day-2">
            <a:extLst xmlns:a="http://schemas.openxmlformats.org/drawingml/2006/main">
              <a:ext uri="{FF2B5EF4-FFF2-40B4-BE49-F238E27FC236}">
                <a16:creationId xmlns:a16="http://schemas.microsoft.com/office/drawing/2014/main" id="{E240C40F-7E2F-40D0-A6A2-0EC6BD076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72415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JOUR 4</a:t>
            </a:r>
          </a:p>
        </p:txBody>
      </p:sp>
      <p:sp>
        <p:nvSpPr>
          <p:cNvPr id="21" name="routine-title-2">
            <a:extLst xmlns:a="http://schemas.openxmlformats.org/drawingml/2006/main">
              <a:ext uri="{FF2B5EF4-FFF2-40B4-BE49-F238E27FC236}">
                <a16:creationId xmlns:a16="http://schemas.microsoft.com/office/drawing/2014/main" id="{FBD3D2E5-ABCA-409A-8B73-BC6F52F0B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1650" y="4229100"/>
            <a:ext cx="21336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Corriger</a:t>
            </a:r>
          </a:p>
        </p:txBody>
      </p:sp>
      <p:sp>
        <p:nvSpPr>
          <p:cNvPr id="22" name="routine-body-2">
            <a:extLst xmlns:a="http://schemas.openxmlformats.org/drawingml/2006/main">
              <a:ext uri="{FF2B5EF4-FFF2-40B4-BE49-F238E27FC236}">
                <a16:creationId xmlns:a16="http://schemas.microsoft.com/office/drawing/2014/main" id="{D0CF2E60-5088-4F56-BFFC-B83B40CB8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1650" y="4781550"/>
            <a:ext cx="21336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Comparer le raisonnement, pas la longueur.</a:t>
            </a:r>
          </a:p>
        </p:txBody>
      </p:sp>
      <p:sp>
        <p:nvSpPr>
          <p:cNvPr id="23" name="routine-dot-3">
            <a:extLst xmlns:a="http://schemas.openxmlformats.org/drawingml/2006/main">
              <a:ext uri="{FF2B5EF4-FFF2-40B4-BE49-F238E27FC236}">
                <a16:creationId xmlns:a16="http://schemas.microsoft.com/office/drawing/2014/main" id="{43AEEDF6-130D-4BF0-8D1C-9F6762AAB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3390900"/>
            <a:ext cx="571500" cy="571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6AB57"/>
          </a:solidFill>
          <a:ln xmlns:a="http://schemas.openxmlformats.org/drawingml/2006/main" w="28575">
            <a:solidFill>
              <a:srgbClr val="D6AB57"/>
            </a:solidFill>
            <a:prstDash val="solid"/>
          </a:ln>
        </p:spPr>
      </p:sp>
      <p:sp>
        <p:nvSpPr>
          <p:cNvPr id="24" name="routine-day-3">
            <a:extLst xmlns:a="http://schemas.openxmlformats.org/drawingml/2006/main">
              <a:ext uri="{FF2B5EF4-FFF2-40B4-BE49-F238E27FC236}">
                <a16:creationId xmlns:a16="http://schemas.microsoft.com/office/drawing/2014/main" id="{1E9B5273-CB47-4DEB-8615-078E96B08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72415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JOUR 7</a:t>
            </a:r>
          </a:p>
        </p:txBody>
      </p:sp>
      <p:sp>
        <p:nvSpPr>
          <p:cNvPr id="25" name="routine-title-3">
            <a:extLst xmlns:a="http://schemas.openxmlformats.org/drawingml/2006/main">
              <a:ext uri="{FF2B5EF4-FFF2-40B4-BE49-F238E27FC236}">
                <a16:creationId xmlns:a16="http://schemas.microsoft.com/office/drawing/2014/main" id="{BB024161-B5FC-4038-AD5C-1A1E08770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229100"/>
            <a:ext cx="21336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Réactiver</a:t>
            </a:r>
          </a:p>
        </p:txBody>
      </p:sp>
      <p:sp>
        <p:nvSpPr>
          <p:cNvPr id="26" name="routine-body-3">
            <a:extLst xmlns:a="http://schemas.openxmlformats.org/drawingml/2006/main">
              <a:ext uri="{FF2B5EF4-FFF2-40B4-BE49-F238E27FC236}">
                <a16:creationId xmlns:a16="http://schemas.microsoft.com/office/drawing/2014/main" id="{5F3C8B2D-F677-48D0-BDCC-84EA456B4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781550"/>
            <a:ext cx="21336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Flashcards et nouvelle conclusion.</a:t>
            </a:r>
          </a:p>
        </p:txBody>
      </p:sp>
    </p:spTree>
    <p:extLst>
      <p:ext uri="{BB962C8B-B14F-4D97-AF65-F5344CB8AC3E}">
        <p14:creationId xmlns:p14="http://schemas.microsoft.com/office/powerpoint/2010/main" val="61383701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616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top-rule-8">
            <a:extLst xmlns:a="http://schemas.openxmlformats.org/drawingml/2006/main">
              <a:ext uri="{FF2B5EF4-FFF2-40B4-BE49-F238E27FC236}">
                <a16:creationId xmlns:a16="http://schemas.microsoft.com/office/drawing/2014/main" id="{093EF479-6054-4827-9116-86CFF86F8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brand-8">
            <a:extLst xmlns:a="http://schemas.openxmlformats.org/drawingml/2006/main">
              <a:ext uri="{FF2B5EF4-FFF2-40B4-BE49-F238E27FC236}">
                <a16:creationId xmlns:a16="http://schemas.microsoft.com/office/drawing/2014/main" id="{96066619-4109-42BF-B621-08C06E89C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C7D4"/>
                </a:solidFill>
                <a:latin typeface="Arial"/>
                <a:ea typeface="Arial"/>
                <a:cs typeface="Arial"/>
              </a:rPr>
              <a:t>RISQUES &amp; MÉTHODES  |  ROMAIN APPERCEL</a:t>
            </a:r>
          </a:p>
        </p:txBody>
      </p:sp>
      <p:sp>
        <p:nvSpPr>
          <p:cNvPr id="3" name="section-8">
            <a:extLst xmlns:a="http://schemas.openxmlformats.org/drawingml/2006/main">
              <a:ext uri="{FF2B5EF4-FFF2-40B4-BE49-F238E27FC236}">
                <a16:creationId xmlns:a16="http://schemas.microsoft.com/office/drawing/2014/main" id="{02A872CE-104F-4183-9024-2CA2D9FE7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47650"/>
            <a:ext cx="3162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DSCG UE 1</a:t>
            </a:r>
          </a:p>
        </p:txBody>
      </p:sp>
      <p:sp>
        <p:nvSpPr>
          <p:cNvPr id="4" name="footer-line-8">
            <a:extLst xmlns:a="http://schemas.openxmlformats.org/drawingml/2006/main">
              <a:ext uri="{FF2B5EF4-FFF2-40B4-BE49-F238E27FC236}">
                <a16:creationId xmlns:a16="http://schemas.microsoft.com/office/drawing/2014/main" id="{AD19CDD7-DFAD-4557-AD79-FB9FBD676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D2947"/>
            </a:solidFill>
            <a:prstDash val="solid"/>
          </a:ln>
        </p:spPr>
      </p:sp>
      <p:sp>
        <p:nvSpPr>
          <p:cNvPr id="5" name="footer-tag-8">
            <a:extLst xmlns:a="http://schemas.openxmlformats.org/drawingml/2006/main">
              <a:ext uri="{FF2B5EF4-FFF2-40B4-BE49-F238E27FC236}">
                <a16:creationId xmlns:a16="http://schemas.microsoft.com/office/drawing/2014/main" id="{D26D648D-D3AE-4981-A66F-27CA9EF8B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8397AA"/>
                </a:solidFill>
                <a:latin typeface="Arial"/>
                <a:ea typeface="Arial"/>
                <a:cs typeface="Arial"/>
              </a:rPr>
              <a:t>Comprendre. S’entraîner. Appliquer.</a:t>
            </a:r>
          </a:p>
        </p:txBody>
      </p:sp>
      <p:sp>
        <p:nvSpPr>
          <p:cNvPr id="6" name="page-8">
            <a:extLst xmlns:a="http://schemas.openxmlformats.org/drawingml/2006/main">
              <a:ext uri="{FF2B5EF4-FFF2-40B4-BE49-F238E27FC236}">
                <a16:creationId xmlns:a16="http://schemas.microsoft.com/office/drawing/2014/main" id="{D4F87D3E-CC23-4B30-B63B-E31701C7F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534150"/>
            <a:ext cx="438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8397AA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7" name="kicker">
            <a:extLst xmlns:a="http://schemas.openxmlformats.org/drawingml/2006/main">
              <a:ext uri="{FF2B5EF4-FFF2-40B4-BE49-F238E27FC236}">
                <a16:creationId xmlns:a16="http://schemas.microsoft.com/office/drawing/2014/main" id="{AFDAC189-EEAD-4BA5-823F-B25E31AF3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2000"/>
            <a:ext cx="571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SYNTHÈSE</a:t>
            </a:r>
          </a:p>
        </p:txBody>
      </p:sp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88F2FC3-FA9F-4B30-9F52-68733CC66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Votre méthode tient en cinq verbes</a:t>
            </a:r>
          </a:p>
        </p:txBody>
      </p:sp>
      <p:sp>
        <p:nvSpPr>
          <p:cNvPr id="9" name="close-intro">
            <a:extLst xmlns:a="http://schemas.openxmlformats.org/drawingml/2006/main">
              <a:ext uri="{FF2B5EF4-FFF2-40B4-BE49-F238E27FC236}">
                <a16:creationId xmlns:a16="http://schemas.microsoft.com/office/drawing/2014/main" id="{E80F4B0D-F962-459D-9A4F-9791BBD7B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952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Utilisez-les comme check-list avant de rendre chaque réponse.</a:t>
            </a:r>
          </a:p>
        </p:txBody>
      </p:sp>
      <p:sp>
        <p:nvSpPr>
          <p:cNvPr id="10" name="verb-index-0">
            <a:extLst xmlns:a="http://schemas.openxmlformats.org/drawingml/2006/main">
              <a:ext uri="{FF2B5EF4-FFF2-40B4-BE49-F238E27FC236}">
                <a16:creationId xmlns:a16="http://schemas.microsoft.com/office/drawing/2014/main" id="{BBD42E9C-03F9-4C58-BAE2-F56E11EC0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14575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1" name="verb-0">
            <a:extLst xmlns:a="http://schemas.openxmlformats.org/drawingml/2006/main">
              <a:ext uri="{FF2B5EF4-FFF2-40B4-BE49-F238E27FC236}">
                <a16:creationId xmlns:a16="http://schemas.microsoft.com/office/drawing/2014/main" id="{8F207ECF-8F17-414F-8712-9385B7E26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266950"/>
            <a:ext cx="447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Lire</a:t>
            </a:r>
          </a:p>
        </p:txBody>
      </p:sp>
      <p:sp>
        <p:nvSpPr>
          <p:cNvPr id="12" name="verb-rule-0">
            <a:extLst xmlns:a="http://schemas.openxmlformats.org/drawingml/2006/main">
              <a:ext uri="{FF2B5EF4-FFF2-40B4-BE49-F238E27FC236}">
                <a16:creationId xmlns:a16="http://schemas.microsoft.com/office/drawing/2014/main" id="{5FF5F4A0-66DB-4485-9829-5BD08A903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438400"/>
            <a:ext cx="15049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6AB57"/>
            </a:solidFill>
            <a:prstDash val="solid"/>
          </a:ln>
        </p:spPr>
      </p:sp>
      <p:sp>
        <p:nvSpPr>
          <p:cNvPr id="13" name="verb-index-1">
            <a:extLst xmlns:a="http://schemas.openxmlformats.org/drawingml/2006/main">
              <a:ext uri="{FF2B5EF4-FFF2-40B4-BE49-F238E27FC236}">
                <a16:creationId xmlns:a16="http://schemas.microsoft.com/office/drawing/2014/main" id="{62AC7F8E-9A14-4349-AA56-07160A1CB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81325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4" name="verb-1">
            <a:extLst xmlns:a="http://schemas.openxmlformats.org/drawingml/2006/main">
              <a:ext uri="{FF2B5EF4-FFF2-40B4-BE49-F238E27FC236}">
                <a16:creationId xmlns:a16="http://schemas.microsoft.com/office/drawing/2014/main" id="{FD978759-7B0F-499D-AF10-A1422A0C1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33700"/>
            <a:ext cx="447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Qualifier</a:t>
            </a:r>
          </a:p>
        </p:txBody>
      </p:sp>
      <p:sp>
        <p:nvSpPr>
          <p:cNvPr id="15" name="verb-rule-1">
            <a:extLst xmlns:a="http://schemas.openxmlformats.org/drawingml/2006/main">
              <a:ext uri="{FF2B5EF4-FFF2-40B4-BE49-F238E27FC236}">
                <a16:creationId xmlns:a16="http://schemas.microsoft.com/office/drawing/2014/main" id="{404611D2-1B62-44E5-A786-D1083328E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105150"/>
            <a:ext cx="2057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4CB6B4"/>
            </a:solidFill>
            <a:prstDash val="solid"/>
          </a:ln>
        </p:spPr>
      </p:sp>
      <p:sp>
        <p:nvSpPr>
          <p:cNvPr id="16" name="verb-index-2">
            <a:extLst xmlns:a="http://schemas.openxmlformats.org/drawingml/2006/main">
              <a:ext uri="{FF2B5EF4-FFF2-40B4-BE49-F238E27FC236}">
                <a16:creationId xmlns:a16="http://schemas.microsoft.com/office/drawing/2014/main" id="{A171337B-3104-4C43-B043-172AF7A01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48075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verb-2">
            <a:extLst xmlns:a="http://schemas.openxmlformats.org/drawingml/2006/main">
              <a:ext uri="{FF2B5EF4-FFF2-40B4-BE49-F238E27FC236}">
                <a16:creationId xmlns:a16="http://schemas.microsoft.com/office/drawing/2014/main" id="{E1B703DE-E457-4C50-A708-4200603B6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600450"/>
            <a:ext cx="447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Articuler</a:t>
            </a:r>
          </a:p>
        </p:txBody>
      </p:sp>
      <p:sp>
        <p:nvSpPr>
          <p:cNvPr id="18" name="verb-rule-2">
            <a:extLst xmlns:a="http://schemas.openxmlformats.org/drawingml/2006/main">
              <a:ext uri="{FF2B5EF4-FFF2-40B4-BE49-F238E27FC236}">
                <a16:creationId xmlns:a16="http://schemas.microsoft.com/office/drawing/2014/main" id="{0457AF93-33BA-4CBD-BC0D-66BDF0BC6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771900"/>
            <a:ext cx="26098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6AB57"/>
            </a:solidFill>
            <a:prstDash val="solid"/>
          </a:ln>
        </p:spPr>
      </p:sp>
      <p:sp>
        <p:nvSpPr>
          <p:cNvPr id="19" name="verb-index-3">
            <a:extLst xmlns:a="http://schemas.openxmlformats.org/drawingml/2006/main">
              <a:ext uri="{FF2B5EF4-FFF2-40B4-BE49-F238E27FC236}">
                <a16:creationId xmlns:a16="http://schemas.microsoft.com/office/drawing/2014/main" id="{CAC3B213-4DBB-4673-9913-108A03AD6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14825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0" name="verb-3">
            <a:extLst xmlns:a="http://schemas.openxmlformats.org/drawingml/2006/main">
              <a:ext uri="{FF2B5EF4-FFF2-40B4-BE49-F238E27FC236}">
                <a16:creationId xmlns:a16="http://schemas.microsoft.com/office/drawing/2014/main" id="{9A0DC02E-D69E-417D-94A2-43E2D939F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267200"/>
            <a:ext cx="447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Conseiller</a:t>
            </a:r>
          </a:p>
        </p:txBody>
      </p:sp>
      <p:sp>
        <p:nvSpPr>
          <p:cNvPr id="21" name="verb-rule-3">
            <a:extLst xmlns:a="http://schemas.openxmlformats.org/drawingml/2006/main">
              <a:ext uri="{FF2B5EF4-FFF2-40B4-BE49-F238E27FC236}">
                <a16:creationId xmlns:a16="http://schemas.microsoft.com/office/drawing/2014/main" id="{3107636E-5033-4584-B357-ACEDAE8C6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438650"/>
            <a:ext cx="3162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4CB6B4"/>
            </a:solidFill>
            <a:prstDash val="solid"/>
          </a:ln>
        </p:spPr>
      </p:sp>
      <p:sp>
        <p:nvSpPr>
          <p:cNvPr id="22" name="verb-index-4">
            <a:extLst xmlns:a="http://schemas.openxmlformats.org/drawingml/2006/main">
              <a:ext uri="{FF2B5EF4-FFF2-40B4-BE49-F238E27FC236}">
                <a16:creationId xmlns:a16="http://schemas.microsoft.com/office/drawing/2014/main" id="{3D7F56D4-DE58-4C3D-831D-19E4AD2F0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81575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6AB57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6AB57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23" name="verb-4">
            <a:extLst xmlns:a="http://schemas.openxmlformats.org/drawingml/2006/main">
              <a:ext uri="{FF2B5EF4-FFF2-40B4-BE49-F238E27FC236}">
                <a16:creationId xmlns:a16="http://schemas.microsoft.com/office/drawing/2014/main" id="{9B29F66A-1A8B-430B-818B-FE5E6D3A8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933950"/>
            <a:ext cx="447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Justifier</a:t>
            </a:r>
          </a:p>
        </p:txBody>
      </p:sp>
      <p:sp>
        <p:nvSpPr>
          <p:cNvPr id="24" name="verb-rule-4">
            <a:extLst xmlns:a="http://schemas.openxmlformats.org/drawingml/2006/main">
              <a:ext uri="{FF2B5EF4-FFF2-40B4-BE49-F238E27FC236}">
                <a16:creationId xmlns:a16="http://schemas.microsoft.com/office/drawing/2014/main" id="{8DF7CAE2-4B4C-470D-A718-A743F67C5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105400"/>
            <a:ext cx="3714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6AB57"/>
            </a:solidFill>
            <a:prstDash val="solid"/>
          </a:ln>
        </p:spPr>
      </p:sp>
      <p:sp>
        <p:nvSpPr>
          <p:cNvPr id="25" name="close-panel">
            <a:extLst xmlns:a="http://schemas.openxmlformats.org/drawingml/2006/main">
              <a:ext uri="{FF2B5EF4-FFF2-40B4-BE49-F238E27FC236}">
                <a16:creationId xmlns:a16="http://schemas.microsoft.com/office/drawing/2014/main" id="{88632287-EE35-473E-B8F8-4849FC435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228850"/>
            <a:ext cx="3600450" cy="314325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081B31"/>
          </a:solidFill>
          <a:ln xmlns:a="http://schemas.openxmlformats.org/drawingml/2006/main" w="19050">
            <a:solidFill>
              <a:srgbClr val="D6AB57"/>
            </a:solidFill>
            <a:prstDash val="solid"/>
          </a:ln>
        </p:spPr>
      </p:sp>
      <p:sp>
        <p:nvSpPr>
          <p:cNvPr id="26" name="close-panel-title">
            <a:extLst xmlns:a="http://schemas.openxmlformats.org/drawingml/2006/main">
              <a:ext uri="{FF2B5EF4-FFF2-40B4-BE49-F238E27FC236}">
                <a16:creationId xmlns:a16="http://schemas.microsoft.com/office/drawing/2014/main" id="{5249D219-5E49-4BC7-B352-4A5EE4929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705100"/>
            <a:ext cx="28384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8958"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Le droit devient un outil de décision quand la réponse débouche sur un choix.</a:t>
            </a:r>
          </a:p>
        </p:txBody>
      </p:sp>
      <p:sp>
        <p:nvSpPr>
          <p:cNvPr id="27" name="close-panel-rule">
            <a:extLst xmlns:a="http://schemas.openxmlformats.org/drawingml/2006/main">
              <a:ext uri="{FF2B5EF4-FFF2-40B4-BE49-F238E27FC236}">
                <a16:creationId xmlns:a16="http://schemas.microsoft.com/office/drawing/2014/main" id="{4F257088-D9A1-47B1-BE2B-AB5D91B47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4400550"/>
            <a:ext cx="2190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4CB6B4"/>
            </a:solidFill>
            <a:prstDash val="solid"/>
          </a:ln>
        </p:spPr>
      </p:sp>
      <p:sp>
        <p:nvSpPr>
          <p:cNvPr id="28" name="close-panel-site">
            <a:extLst xmlns:a="http://schemas.openxmlformats.org/drawingml/2006/main">
              <a:ext uri="{FF2B5EF4-FFF2-40B4-BE49-F238E27FC236}">
                <a16:creationId xmlns:a16="http://schemas.microsoft.com/office/drawing/2014/main" id="{94E04B59-60DF-4889-B0C4-590131DE5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667250"/>
            <a:ext cx="2952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risques-et-methodes.romainap.chatgpt.site</a:t>
            </a:r>
          </a:p>
        </p:txBody>
      </p:sp>
    </p:spTree>
    <p:extLst>
      <p:ext uri="{BB962C8B-B14F-4D97-AF65-F5344CB8AC3E}">
        <p14:creationId xmlns:p14="http://schemas.microsoft.com/office/powerpoint/2010/main" val="146120511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2026-07-28T11:48:28.9470000Z</dcterms:created>
  <dcterms:modified xsi:type="dcterms:W3CDTF">2026-07-28T11:48:28.9470000Z</dcterms:modified>
</coreProperties>
</file>