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71c06455e34a00" /><Relationship Type="http://schemas.openxmlformats.org/officeDocument/2006/relationships/extended-properties" Target="/docProps/app.xml" Id="R45d232e0491b4067" /><Relationship Type="http://schemas.openxmlformats.org/officeDocument/2006/relationships/officeDocument" Target="/ppt/presentation.xml" Id="Re39e161a35214f8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ba055d5d234f03"/>
  </p:sldMasterIdLst>
  <p:notesMasterIdLst>
    <p:notesMasterId xmlns:r="http://schemas.openxmlformats.org/officeDocument/2006/relationships" r:id="R871a57b99f394b79"/>
  </p:notesMasterIdLst>
  <p:sldIdLst>
    <p:sldId xmlns:r="http://schemas.openxmlformats.org/officeDocument/2006/relationships" id="256" r:id="R1d75d89716c64359"/>
    <p:sldId xmlns:r="http://schemas.openxmlformats.org/officeDocument/2006/relationships" id="257" r:id="Rbbbdcc70ac2e419b"/>
    <p:sldId xmlns:r="http://schemas.openxmlformats.org/officeDocument/2006/relationships" id="258" r:id="Rf0535b1bcd514128"/>
    <p:sldId xmlns:r="http://schemas.openxmlformats.org/officeDocument/2006/relationships" id="259" r:id="Rb01edb4f04da4b7c"/>
    <p:sldId xmlns:r="http://schemas.openxmlformats.org/officeDocument/2006/relationships" id="260" r:id="Rd9b5086f23a641fb"/>
    <p:sldId xmlns:r="http://schemas.openxmlformats.org/officeDocument/2006/relationships" id="261" r:id="Re1dba80370174468"/>
    <p:sldId xmlns:r="http://schemas.openxmlformats.org/officeDocument/2006/relationships" id="262" r:id="R09769ee473ba499e"/>
    <p:sldId xmlns:r="http://schemas.openxmlformats.org/officeDocument/2006/relationships" id="263" r:id="Raa275bbb07f94cbe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f9694dad0bd4e50" /><Relationship Type="http://schemas.openxmlformats.org/officeDocument/2006/relationships/slideMaster" Target="/ppt/slideMasters/slideMaster1.xml" Id="R03ba055d5d234f03" /><Relationship Type="http://schemas.openxmlformats.org/officeDocument/2006/relationships/notesMaster" Target="/ppt/notesMasters/notesMaster1.xml" Id="R871a57b99f394b79" /><Relationship Type="http://schemas.openxmlformats.org/officeDocument/2006/relationships/presProps" Target="/ppt/presProps.xml" Id="R3c384d288c0d4a43" /><Relationship Type="http://schemas.openxmlformats.org/officeDocument/2006/relationships/tableStyles" Target="/ppt/tableStyles.xml" Id="R92ae3975c0f64456" /><Relationship Type="http://schemas.openxmlformats.org/officeDocument/2006/relationships/slide" Target="/ppt/slides/slide1.xml" Id="R1d75d89716c64359" /><Relationship Type="http://schemas.openxmlformats.org/officeDocument/2006/relationships/slide" Target="/ppt/slides/slide2.xml" Id="Rbbbdcc70ac2e419b" /><Relationship Type="http://schemas.openxmlformats.org/officeDocument/2006/relationships/slide" Target="/ppt/slides/slide3.xml" Id="Rf0535b1bcd514128" /><Relationship Type="http://schemas.openxmlformats.org/officeDocument/2006/relationships/slide" Target="/ppt/slides/slide4.xml" Id="Rb01edb4f04da4b7c" /><Relationship Type="http://schemas.openxmlformats.org/officeDocument/2006/relationships/slide" Target="/ppt/slides/slide5.xml" Id="Rd9b5086f23a641fb" /><Relationship Type="http://schemas.openxmlformats.org/officeDocument/2006/relationships/slide" Target="/ppt/slides/slide6.xml" Id="Re1dba80370174468" /><Relationship Type="http://schemas.openxmlformats.org/officeDocument/2006/relationships/slide" Target="/ppt/slides/slide7.xml" Id="R09769ee473ba499e" /><Relationship Type="http://schemas.openxmlformats.org/officeDocument/2006/relationships/slide" Target="/ppt/slides/slide8.xml" Id="Raa275bbb07f94cb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1367219c90d4ac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690c4a054824b65" /><Relationship Type="http://schemas.openxmlformats.org/officeDocument/2006/relationships/notesMaster" Target="/ppt/notesMasters/notesMaster1.xml" Id="R56dc1fc545bf4c8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1d734a26064ddb" /><Relationship Type="http://schemas.openxmlformats.org/officeDocument/2006/relationships/notesMaster" Target="/ppt/notesMasters/notesMaster1.xml" Id="Ra060fe9fa34c415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7451085645e476b" /><Relationship Type="http://schemas.openxmlformats.org/officeDocument/2006/relationships/notesMaster" Target="/ppt/notesMasters/notesMaster1.xml" Id="R1d27af34e55348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6cc63ba7c69419f" /><Relationship Type="http://schemas.openxmlformats.org/officeDocument/2006/relationships/notesMaster" Target="/ppt/notesMasters/notesMaster1.xml" Id="R09fee8e23b1b45e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42bd7d8952b4f0e" /><Relationship Type="http://schemas.openxmlformats.org/officeDocument/2006/relationships/notesMaster" Target="/ppt/notesMasters/notesMaster1.xml" Id="Rea1547b2d9da499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d27d550031342fc" /><Relationship Type="http://schemas.openxmlformats.org/officeDocument/2006/relationships/notesMaster" Target="/ppt/notesMasters/notesMaster1.xml" Id="Re628066acb5b46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c9f539cb39645e9" /><Relationship Type="http://schemas.openxmlformats.org/officeDocument/2006/relationships/notesMaster" Target="/ppt/notesMasters/notesMaster1.xml" Id="R17ffb016ed9d48a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805a983dc924a65" /><Relationship Type="http://schemas.openxmlformats.org/officeDocument/2006/relationships/notesMaster" Target="/ppt/notesMasters/notesMaster1.xml" Id="Ref19d0787a4f4f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Direction visuelle et identité fournies par le commanditaire.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https://www.youtube.com/@risquesetmethodes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Structure et volumes horaires alignés sur le programme officiel applicable à partir de la session 2027.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https://www.enseignementsup-recherche.gouv.fr/fr/bo/2025/Hebdo32/MENS2523324A (consulté le 28 juillet 2026)</a:t>
            </a:r>
          </a:p>
          <a:p xmlns:a="http://schemas.openxmlformats.org/drawingml/2006/main">
            <a:r>
              <a:t>- https://www.enseignementsup-recherche.gouv.fr/sites/default/files/annexe-2-programme-des-unit-s-d-enseignement-du-dipl-me-sup-rieur-de-comptabilit-et-de-gestion-dscg--37754.pdf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Chaîne pédagogique de consolidation cohérente avec les objectifs de reporting de groupe du programme.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https://www.enseignementsup-recherche.gouv.fr/fr/bo/2025/Hebdo32/MENS2523324A (consulté le 28 juillet 2026)</a:t>
            </a:r>
          </a:p>
          <a:p xmlns:a="http://schemas.openxmlformats.org/drawingml/2006/main">
            <a:r>
              <a:t>- https://www.enseignementsup-recherche.gouv.fr/sites/default/files/annexe-2-programme-des-unit-s-d-enseignement-du-dipl-me-sup-rieur-de-comptabilit-et-de-gestion-dscg--37754.pdf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Démarche générale d’audit résumée à des fins pédagogiques.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https://www.enseignementsup-recherche.gouv.fr/fr/bo/2025/Hebdo32/MENS2523324A (consulté le 28 juillet 2026)</a:t>
            </a:r>
          </a:p>
          <a:p xmlns:a="http://schemas.openxmlformats.org/drawingml/2006/main">
            <a:r>
              <a:t>- https://www.enseignementsup-recherche.gouv.fr/sites/default/files/annexe-2-programme-des-unit-s-d-enseignement-du-dipl-me-sup-rieur-de-comptabilit-et-de-gestion-dscg--37754.pdf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 pédagogique fictif, destiné à articuler consolidation et audit.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https://www.enseignementsup-recherche.gouv.fr/fr/bo/2025/Hebdo32/MENS2523324A (consulté le 28 juillet 2026)</a:t>
            </a:r>
          </a:p>
          <a:p xmlns:a="http://schemas.openxmlformats.org/drawingml/2006/main">
            <a:r>
              <a:t>- https://www.enseignementsup-recherche.gouv.fr/sites/default/files/annexe-2-programme-des-unit-s-d-enseignement-du-dipl-me-sup-rieur-de-comptabilit-et-de-gestion-dscg--37754.pdf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Points de vigilance pédagogiques dérivés des compétences visées.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https://www.enseignementsup-recherche.gouv.fr/fr/bo/2025/Hebdo32/MENS2523324A (consulté le 28 juillet 2026)</a:t>
            </a:r>
          </a:p>
          <a:p xmlns:a="http://schemas.openxmlformats.org/drawingml/2006/main">
            <a:r>
              <a:t>- https://www.enseignementsup-recherche.gouv.fr/sites/default/files/annexe-2-programme-des-unit-s-d-enseignement-du-dipl-me-sup-rieur-de-comptabilit-et-de-gestion-dscg--37754.pdf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Routine d’entraînement proposée par Risques &amp; Méthodes.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https://www.enseignementsup-recherche.gouv.fr/fr/bo/2025/Hebdo32/MENS2523324A (consulté le 28 juillet 2026)</a:t>
            </a:r>
          </a:p>
          <a:p xmlns:a="http://schemas.openxmlformats.org/drawingml/2006/main">
            <a:r>
              <a:t>- https://www.enseignementsup-recherche.gouv.fr/sites/default/files/annexe-2-programme-des-unit-s-d-enseignement-du-dipl-me-sup-rieur-de-comptabilit-et-de-gestion-dscg--37754.pdf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Synthèse pédagogique.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https://www.enseignementsup-recherche.gouv.fr/fr/bo/2025/Hebdo32/MENS2523324A (consulté le 28 juillet 2026)</a:t>
            </a:r>
          </a:p>
          <a:p xmlns:a="http://schemas.openxmlformats.org/drawingml/2006/main">
            <a:r>
              <a:t>- https://www.enseignementsup-recherche.gouv.fr/sites/default/files/annexe-2-programme-des-unit-s-d-enseignement-du-dipl-me-sup-rieur-de-comptabilit-et-de-gestion-dscg--37754.pdf (consulté le 28 juillet 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289cbcdd30460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15bd8ef02294968" /><Relationship Type="http://schemas.openxmlformats.org/officeDocument/2006/relationships/slideLayout" Target="/ppt/slideLayouts/slideLayout1.xml" Id="R9d9784f96d924f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d9784f96d924f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c20cc8e3734fae" /><Relationship Type="http://schemas.openxmlformats.org/officeDocument/2006/relationships/notesSlide" Target="/ppt/notesSlides/notesSlide1.xml" Id="R8967c9951bc34bf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d5d249f5ec4e29" /><Relationship Type="http://schemas.openxmlformats.org/officeDocument/2006/relationships/notesSlide" Target="/ppt/notesSlides/notesSlide2.xml" Id="Rfcf7aa7eea05446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86cffdd92a41b6" /><Relationship Type="http://schemas.openxmlformats.org/officeDocument/2006/relationships/notesSlide" Target="/ppt/notesSlides/notesSlide3.xml" Id="R2b8feab78a034cb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cb4d69a4bc49fd" /><Relationship Type="http://schemas.openxmlformats.org/officeDocument/2006/relationships/notesSlide" Target="/ppt/notesSlides/notesSlide4.xml" Id="Rb7dd75c8bf1849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f99c0ab4e7493a" /><Relationship Type="http://schemas.openxmlformats.org/officeDocument/2006/relationships/notesSlide" Target="/ppt/notesSlides/notesSlide5.xml" Id="R06895bd7dcd64a1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709d3369f1410d" /><Relationship Type="http://schemas.openxmlformats.org/officeDocument/2006/relationships/notesSlide" Target="/ppt/notesSlides/notesSlide6.xml" Id="R4406eaba9dbe4fc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bd6503de1346b3" /><Relationship Type="http://schemas.openxmlformats.org/officeDocument/2006/relationships/notesSlide" Target="/ppt/notesSlides/notesSlide7.xml" Id="Rb657be0ab27547c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d686318e84495a" /><Relationship Type="http://schemas.openxmlformats.org/officeDocument/2006/relationships/notesSlide" Target="/ppt/notesSlides/notesSlide8.xml" Id="Rcc07ef0defd04a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cover-top">
            <a:extLst xmlns:a="http://schemas.openxmlformats.org/drawingml/2006/main">
              <a:ext uri="{FF2B5EF4-FFF2-40B4-BE49-F238E27FC236}">
                <a16:creationId xmlns:a16="http://schemas.microsoft.com/office/drawing/2014/main" id="{69F5976E-F536-4AF9-B6B0-B6A34AB14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over-brand">
            <a:extLst xmlns:a="http://schemas.openxmlformats.org/drawingml/2006/main">
              <a:ext uri="{FF2B5EF4-FFF2-40B4-BE49-F238E27FC236}">
                <a16:creationId xmlns:a16="http://schemas.microsoft.com/office/drawing/2014/main" id="{A95E9F86-9478-44C1-8700-71C0158C2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cover-code">
            <a:extLst xmlns:a="http://schemas.openxmlformats.org/drawingml/2006/main">
              <a:ext uri="{FF2B5EF4-FFF2-40B4-BE49-F238E27FC236}">
                <a16:creationId xmlns:a16="http://schemas.microsoft.com/office/drawing/2014/main" id="{5785F10E-BA4C-48AF-A8C0-1A2817B6D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DSCG • UE 4</a:t>
            </a:r>
          </a:p>
        </p:txBody>
      </p:sp>
      <p:sp>
        <p:nvSpPr>
          <p:cNvPr id="4" name="cover-title">
            <a:extLst xmlns:a="http://schemas.openxmlformats.org/drawingml/2006/main">
              <a:ext uri="{FF2B5EF4-FFF2-40B4-BE49-F238E27FC236}">
                <a16:creationId xmlns:a16="http://schemas.microsoft.com/office/drawing/2014/main" id="{E783CFFF-2F54-46AD-A28C-040F3DDD7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72390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Comptabilité</a:t>
            </a:r>
          </a:p>
          <a:p xmlns:a="http://schemas.openxmlformats.org/drawingml/2006/main">
            <a:pPr algn="l">
              <a:defRPr sz="4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et audit</a:t>
            </a:r>
          </a:p>
        </p:txBody>
      </p:sp>
      <p:sp>
        <p:nvSpPr>
          <p:cNvPr id="5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A8FFFC22-59FB-42CD-B1D0-8C10A45C4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52850"/>
            <a:ext cx="685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Construire les comptes de groupe, relier les risques aux travaux d’audit.</a:t>
            </a:r>
          </a:p>
        </p:txBody>
      </p:sp>
      <p:sp>
        <p:nvSpPr>
          <p:cNvPr id="6" name="cover-rule">
            <a:extLst xmlns:a="http://schemas.openxmlformats.org/drawingml/2006/main">
              <a:ext uri="{FF2B5EF4-FFF2-40B4-BE49-F238E27FC236}">
                <a16:creationId xmlns:a16="http://schemas.microsoft.com/office/drawing/2014/main" id="{F9FE8F34-3D13-4030-A314-DC4944806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4381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4CB6B4"/>
            </a:solidFill>
            <a:prstDash val="solid"/>
          </a:ln>
        </p:spPr>
      </p:sp>
      <p:sp>
        <p:nvSpPr>
          <p:cNvPr id="7" name="cover-signature">
            <a:extLst xmlns:a="http://schemas.openxmlformats.org/drawingml/2006/main">
              <a:ext uri="{FF2B5EF4-FFF2-40B4-BE49-F238E27FC236}">
                <a16:creationId xmlns:a16="http://schemas.microsoft.com/office/drawing/2014/main" id="{8EFEFEA8-AA23-4E75-8C07-133C8348E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05400"/>
            <a:ext cx="533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8" name="cover-audience">
            <a:extLst xmlns:a="http://schemas.openxmlformats.org/drawingml/2006/main">
              <a:ext uri="{FF2B5EF4-FFF2-40B4-BE49-F238E27FC236}">
                <a16:creationId xmlns:a16="http://schemas.microsoft.com/office/drawing/2014/main" id="{E3749F6C-71F5-443E-946D-FBAD6215B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Support pédagogique • Étudiants et professionnels</a:t>
            </a:r>
          </a:p>
        </p:txBody>
      </p:sp>
      <p:sp>
        <p:nvSpPr>
          <p:cNvPr id="9" name="orbit-0">
            <a:extLst xmlns:a="http://schemas.openxmlformats.org/drawingml/2006/main">
              <a:ext uri="{FF2B5EF4-FFF2-40B4-BE49-F238E27FC236}">
                <a16:creationId xmlns:a16="http://schemas.microsoft.com/office/drawing/2014/main" id="{BE0C732A-5F29-44A3-A999-3B72F2786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714500"/>
            <a:ext cx="2667000" cy="26670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4CB6B4"/>
            </a:solidFill>
            <a:prstDash val="solid"/>
          </a:ln>
        </p:spPr>
      </p:sp>
      <p:sp>
        <p:nvSpPr>
          <p:cNvPr id="10" name="orbit-1">
            <a:extLst xmlns:a="http://schemas.openxmlformats.org/drawingml/2006/main">
              <a:ext uri="{FF2B5EF4-FFF2-40B4-BE49-F238E27FC236}">
                <a16:creationId xmlns:a16="http://schemas.microsoft.com/office/drawing/2014/main" id="{46CA0BC6-FF99-4AA4-AD0F-A9BE42498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000250"/>
            <a:ext cx="2095500" cy="2095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4CB6B4"/>
            </a:solidFill>
            <a:prstDash val="solid"/>
          </a:ln>
        </p:spPr>
      </p:sp>
      <p:sp>
        <p:nvSpPr>
          <p:cNvPr id="11" name="orbit-2">
            <a:extLst xmlns:a="http://schemas.openxmlformats.org/drawingml/2006/main">
              <a:ext uri="{FF2B5EF4-FFF2-40B4-BE49-F238E27FC236}">
                <a16:creationId xmlns:a16="http://schemas.microsoft.com/office/drawing/2014/main" id="{4E086F67-E857-4E51-AC3E-3EDEFF405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86000"/>
            <a:ext cx="1524000" cy="15240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4CB6B4"/>
            </a:solidFill>
            <a:prstDash val="solid"/>
          </a:ln>
        </p:spPr>
      </p:sp>
      <p:sp>
        <p:nvSpPr>
          <p:cNvPr id="12" name="motif-x">
            <a:extLst xmlns:a="http://schemas.openxmlformats.org/drawingml/2006/main">
              <a:ext uri="{FF2B5EF4-FFF2-40B4-BE49-F238E27FC236}">
                <a16:creationId xmlns:a16="http://schemas.microsoft.com/office/drawing/2014/main" id="{DF46927E-A034-473E-8721-5976D8011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048000"/>
            <a:ext cx="2667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8397AA"/>
            </a:solidFill>
            <a:prstDash val="solid"/>
          </a:ln>
        </p:spPr>
      </p:sp>
      <p:sp>
        <p:nvSpPr>
          <p:cNvPr id="13" name="motif-y">
            <a:extLst xmlns:a="http://schemas.openxmlformats.org/drawingml/2006/main">
              <a:ext uri="{FF2B5EF4-FFF2-40B4-BE49-F238E27FC236}">
                <a16:creationId xmlns:a16="http://schemas.microsoft.com/office/drawing/2014/main" id="{02604323-CF8E-4173-9CD8-484236C88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714500"/>
            <a:ext cx="0" cy="2667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8397AA"/>
            </a:solidFill>
            <a:prstDash val="solid"/>
          </a:ln>
        </p:spPr>
      </p:sp>
      <p:sp>
        <p:nvSpPr>
          <p:cNvPr id="14" name="motif-core">
            <a:extLst xmlns:a="http://schemas.openxmlformats.org/drawingml/2006/main">
              <a:ext uri="{FF2B5EF4-FFF2-40B4-BE49-F238E27FC236}">
                <a16:creationId xmlns:a16="http://schemas.microsoft.com/office/drawing/2014/main" id="{5EC146CB-32A7-46B9-B7DC-785F546C9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2752725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2947"/>
          </a:solidFill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15" name="cover-monogram">
            <a:extLst xmlns:a="http://schemas.openxmlformats.org/drawingml/2006/main">
              <a:ext uri="{FF2B5EF4-FFF2-40B4-BE49-F238E27FC236}">
                <a16:creationId xmlns:a16="http://schemas.microsoft.com/office/drawing/2014/main" id="{CC795757-DE54-449A-A695-E0F2F515B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686050"/>
            <a:ext cx="14859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3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UE 4</a:t>
            </a:r>
          </a:p>
        </p:txBody>
      </p:sp>
    </p:spTree>
    <p:extLst>
      <p:ext uri="{BB962C8B-B14F-4D97-AF65-F5344CB8AC3E}">
        <p14:creationId xmlns:p14="http://schemas.microsoft.com/office/powerpoint/2010/main" val="13432205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2">
            <a:extLst xmlns:a="http://schemas.openxmlformats.org/drawingml/2006/main">
              <a:ext uri="{FF2B5EF4-FFF2-40B4-BE49-F238E27FC236}">
                <a16:creationId xmlns:a16="http://schemas.microsoft.com/office/drawing/2014/main" id="{57329EB9-120A-42BC-99B2-18E66411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2">
            <a:extLst xmlns:a="http://schemas.openxmlformats.org/drawingml/2006/main">
              <a:ext uri="{FF2B5EF4-FFF2-40B4-BE49-F238E27FC236}">
                <a16:creationId xmlns:a16="http://schemas.microsoft.com/office/drawing/2014/main" id="{FE6A5212-F28D-4BC2-903A-DC7ECD416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2">
            <a:extLst xmlns:a="http://schemas.openxmlformats.org/drawingml/2006/main">
              <a:ext uri="{FF2B5EF4-FFF2-40B4-BE49-F238E27FC236}">
                <a16:creationId xmlns:a16="http://schemas.microsoft.com/office/drawing/2014/main" id="{956199DF-A8F1-4E68-B4D9-4811A43D9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DSCG UE 4</a:t>
            </a:r>
          </a:p>
        </p:txBody>
      </p:sp>
      <p:sp>
        <p:nvSpPr>
          <p:cNvPr id="4" name="footer-line-2">
            <a:extLst xmlns:a="http://schemas.openxmlformats.org/drawingml/2006/main">
              <a:ext uri="{FF2B5EF4-FFF2-40B4-BE49-F238E27FC236}">
                <a16:creationId xmlns:a16="http://schemas.microsoft.com/office/drawing/2014/main" id="{E99DBEF5-B530-4528-9C64-B896051F1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2">
            <a:extLst xmlns:a="http://schemas.openxmlformats.org/drawingml/2006/main">
              <a:ext uri="{FF2B5EF4-FFF2-40B4-BE49-F238E27FC236}">
                <a16:creationId xmlns:a16="http://schemas.microsoft.com/office/drawing/2014/main" id="{88AF4314-A0D2-485A-AA88-FBFEAAD67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2">
            <a:extLst xmlns:a="http://schemas.openxmlformats.org/drawingml/2006/main">
              <a:ext uri="{FF2B5EF4-FFF2-40B4-BE49-F238E27FC236}">
                <a16:creationId xmlns:a16="http://schemas.microsoft.com/office/drawing/2014/main" id="{6E203AA6-C159-480C-8DD7-23D4E8ACF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AC32FEDF-7398-4E44-835D-A50A4A762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ARCHITECTURE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A5B649C-C7A5-458E-B3E3-1FF1C42DC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Trois blocs structurent toute la matière</a:t>
            </a:r>
          </a:p>
        </p:txBody>
      </p:sp>
      <p:sp>
        <p:nvSpPr>
          <p:cNvPr id="9" name="arch-intro">
            <a:extLst xmlns:a="http://schemas.openxmlformats.org/drawingml/2006/main">
              <a:ext uri="{FF2B5EF4-FFF2-40B4-BE49-F238E27FC236}">
                <a16:creationId xmlns:a16="http://schemas.microsoft.com/office/drawing/2014/main" id="{672B2076-5F59-43F4-9C53-8D94B924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Le programme 2027 consacre 180 heures aux restructurations, au reporting de groupe et à l’audit.</a:t>
            </a:r>
          </a:p>
        </p:txBody>
      </p:sp>
      <p:sp>
        <p:nvSpPr>
          <p:cNvPr id="10" name="arch-line-0">
            <a:extLst xmlns:a="http://schemas.openxmlformats.org/drawingml/2006/main">
              <a:ext uri="{FF2B5EF4-FFF2-40B4-BE49-F238E27FC236}">
                <a16:creationId xmlns:a16="http://schemas.microsoft.com/office/drawing/2014/main" id="{614FCD57-AC7E-4E48-9E94-4358974D6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0" cy="3162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4CB6B4"/>
            </a:solidFill>
            <a:prstDash val="solid"/>
          </a:ln>
        </p:spPr>
      </p:sp>
      <p:sp>
        <p:nvSpPr>
          <p:cNvPr id="11" name="arch-num-0">
            <a:extLst xmlns:a="http://schemas.openxmlformats.org/drawingml/2006/main">
              <a:ext uri="{FF2B5EF4-FFF2-40B4-BE49-F238E27FC236}">
                <a16:creationId xmlns:a16="http://schemas.microsoft.com/office/drawing/2014/main" id="{F24D159C-7DF6-471D-8DD3-E1DF448CB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0275"/>
            <a:ext cx="762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2" name="arch-title-0">
            <a:extLst xmlns:a="http://schemas.openxmlformats.org/drawingml/2006/main">
              <a:ext uri="{FF2B5EF4-FFF2-40B4-BE49-F238E27FC236}">
                <a16:creationId xmlns:a16="http://schemas.microsoft.com/office/drawing/2014/main" id="{DC4FAD23-7FD8-42BA-A66B-DEFA2B535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05125"/>
            <a:ext cx="3105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Restructurations</a:t>
            </a:r>
          </a:p>
        </p:txBody>
      </p:sp>
      <p:sp>
        <p:nvSpPr>
          <p:cNvPr id="13" name="arch-hours-0">
            <a:extLst xmlns:a="http://schemas.openxmlformats.org/drawingml/2006/main">
              <a:ext uri="{FF2B5EF4-FFF2-40B4-BE49-F238E27FC236}">
                <a16:creationId xmlns:a16="http://schemas.microsoft.com/office/drawing/2014/main" id="{FA8515E1-B140-444C-A2F9-8B632CB3F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29025"/>
            <a:ext cx="3105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25 heures</a:t>
            </a:r>
          </a:p>
        </p:txBody>
      </p:sp>
      <p:sp>
        <p:nvSpPr>
          <p:cNvPr id="14" name="arch-body-0">
            <a:extLst xmlns:a="http://schemas.openxmlformats.org/drawingml/2006/main">
              <a:ext uri="{FF2B5EF4-FFF2-40B4-BE49-F238E27FC236}">
                <a16:creationId xmlns:a16="http://schemas.microsoft.com/office/drawing/2014/main" id="{BD903501-1EE4-4CA5-93D9-18D76B482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86225"/>
            <a:ext cx="3105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Modalités, valorisation, traitement comptable et fiscal, impacts sur les états de synthèse.</a:t>
            </a:r>
          </a:p>
        </p:txBody>
      </p:sp>
      <p:sp>
        <p:nvSpPr>
          <p:cNvPr id="15" name="arch-line-1">
            <a:extLst xmlns:a="http://schemas.openxmlformats.org/drawingml/2006/main">
              <a:ext uri="{FF2B5EF4-FFF2-40B4-BE49-F238E27FC236}">
                <a16:creationId xmlns:a16="http://schemas.microsoft.com/office/drawing/2014/main" id="{5E25EAA2-5311-4E0C-A426-58C9F0FDE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38375"/>
            <a:ext cx="0" cy="3162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4CB6B4"/>
            </a:solidFill>
            <a:prstDash val="solid"/>
          </a:ln>
        </p:spPr>
      </p:sp>
      <p:sp>
        <p:nvSpPr>
          <p:cNvPr id="16" name="arch-num-1">
            <a:extLst xmlns:a="http://schemas.openxmlformats.org/drawingml/2006/main">
              <a:ext uri="{FF2B5EF4-FFF2-40B4-BE49-F238E27FC236}">
                <a16:creationId xmlns:a16="http://schemas.microsoft.com/office/drawing/2014/main" id="{747CE716-1311-400C-8476-EBB9B9B5F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0275"/>
            <a:ext cx="762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7" name="arch-title-1">
            <a:extLst xmlns:a="http://schemas.openxmlformats.org/drawingml/2006/main">
              <a:ext uri="{FF2B5EF4-FFF2-40B4-BE49-F238E27FC236}">
                <a16:creationId xmlns:a16="http://schemas.microsoft.com/office/drawing/2014/main" id="{4C2C5A6D-9DA9-4CDC-BFA4-7595D141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05125"/>
            <a:ext cx="3105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Reporting de groupe</a:t>
            </a:r>
          </a:p>
        </p:txBody>
      </p:sp>
      <p:sp>
        <p:nvSpPr>
          <p:cNvPr id="18" name="arch-hours-1">
            <a:extLst xmlns:a="http://schemas.openxmlformats.org/drawingml/2006/main">
              <a:ext uri="{FF2B5EF4-FFF2-40B4-BE49-F238E27FC236}">
                <a16:creationId xmlns:a16="http://schemas.microsoft.com/office/drawing/2014/main" id="{C136BE6D-CA71-43E0-B459-6BDB64E85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629025"/>
            <a:ext cx="3105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80 heures</a:t>
            </a:r>
          </a:p>
        </p:txBody>
      </p:sp>
      <p:sp>
        <p:nvSpPr>
          <p:cNvPr id="19" name="arch-body-1">
            <a:extLst xmlns:a="http://schemas.openxmlformats.org/drawingml/2006/main">
              <a:ext uri="{FF2B5EF4-FFF2-40B4-BE49-F238E27FC236}">
                <a16:creationId xmlns:a16="http://schemas.microsoft.com/office/drawing/2014/main" id="{7EA475A6-9269-496F-8445-A78FE1146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86225"/>
            <a:ext cx="3105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Périmètre, consolidation, normes françaises, IFRS et documents de synthèse.</a:t>
            </a:r>
          </a:p>
        </p:txBody>
      </p:sp>
      <p:sp>
        <p:nvSpPr>
          <p:cNvPr id="20" name="arch-line-2">
            <a:extLst xmlns:a="http://schemas.openxmlformats.org/drawingml/2006/main">
              <a:ext uri="{FF2B5EF4-FFF2-40B4-BE49-F238E27FC236}">
                <a16:creationId xmlns:a16="http://schemas.microsoft.com/office/drawing/2014/main" id="{B083917F-7802-49FB-8D00-A2F7DDFC5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238375"/>
            <a:ext cx="0" cy="3162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4CB6B4"/>
            </a:solidFill>
            <a:prstDash val="solid"/>
          </a:ln>
        </p:spPr>
      </p:sp>
      <p:sp>
        <p:nvSpPr>
          <p:cNvPr id="21" name="arch-num-2">
            <a:extLst xmlns:a="http://schemas.openxmlformats.org/drawingml/2006/main">
              <a:ext uri="{FF2B5EF4-FFF2-40B4-BE49-F238E27FC236}">
                <a16:creationId xmlns:a16="http://schemas.microsoft.com/office/drawing/2014/main" id="{32E02EB6-11A2-4DC2-9FE3-5469302BF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200275"/>
            <a:ext cx="762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2" name="arch-title-2">
            <a:extLst xmlns:a="http://schemas.openxmlformats.org/drawingml/2006/main">
              <a:ext uri="{FF2B5EF4-FFF2-40B4-BE49-F238E27FC236}">
                <a16:creationId xmlns:a16="http://schemas.microsoft.com/office/drawing/2014/main" id="{448B7755-AC19-479C-8DB0-3900F9D22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05125"/>
            <a:ext cx="3105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Audit</a:t>
            </a:r>
          </a:p>
        </p:txBody>
      </p:sp>
      <p:sp>
        <p:nvSpPr>
          <p:cNvPr id="23" name="arch-hours-2">
            <a:extLst xmlns:a="http://schemas.openxmlformats.org/drawingml/2006/main">
              <a:ext uri="{FF2B5EF4-FFF2-40B4-BE49-F238E27FC236}">
                <a16:creationId xmlns:a16="http://schemas.microsoft.com/office/drawing/2014/main" id="{E016B0F6-A8E6-4956-A8E6-1280E669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629025"/>
            <a:ext cx="3105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75 heures</a:t>
            </a:r>
          </a:p>
        </p:txBody>
      </p:sp>
      <p:sp>
        <p:nvSpPr>
          <p:cNvPr id="24" name="arch-body-2">
            <a:extLst xmlns:a="http://schemas.openxmlformats.org/drawingml/2006/main">
              <a:ext uri="{FF2B5EF4-FFF2-40B4-BE49-F238E27FC236}">
                <a16:creationId xmlns:a16="http://schemas.microsoft.com/office/drawing/2014/main" id="{23E52006-DEC9-46EF-9441-6A2FBC6D6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086225"/>
            <a:ext cx="31051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Certification des comptes, éléments probants, conclusion et audit de durabilité.</a:t>
            </a:r>
          </a:p>
        </p:txBody>
      </p:sp>
    </p:spTree>
    <p:extLst>
      <p:ext uri="{BB962C8B-B14F-4D97-AF65-F5344CB8AC3E}">
        <p14:creationId xmlns:p14="http://schemas.microsoft.com/office/powerpoint/2010/main" val="2639547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3">
            <a:extLst xmlns:a="http://schemas.openxmlformats.org/drawingml/2006/main">
              <a:ext uri="{FF2B5EF4-FFF2-40B4-BE49-F238E27FC236}">
                <a16:creationId xmlns:a16="http://schemas.microsoft.com/office/drawing/2014/main" id="{CC45408D-8547-42CB-9A6A-DB94B5608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3">
            <a:extLst xmlns:a="http://schemas.openxmlformats.org/drawingml/2006/main">
              <a:ext uri="{FF2B5EF4-FFF2-40B4-BE49-F238E27FC236}">
                <a16:creationId xmlns:a16="http://schemas.microsoft.com/office/drawing/2014/main" id="{CA6CFF28-0206-4A7D-B86B-248D3CE37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3">
            <a:extLst xmlns:a="http://schemas.openxmlformats.org/drawingml/2006/main">
              <a:ext uri="{FF2B5EF4-FFF2-40B4-BE49-F238E27FC236}">
                <a16:creationId xmlns:a16="http://schemas.microsoft.com/office/drawing/2014/main" id="{AD7D2AEC-F60E-4545-B67E-961D11B3A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DSCG UE 4</a:t>
            </a:r>
          </a:p>
        </p:txBody>
      </p:sp>
      <p:sp>
        <p:nvSpPr>
          <p:cNvPr id="4" name="footer-line-3">
            <a:extLst xmlns:a="http://schemas.openxmlformats.org/drawingml/2006/main">
              <a:ext uri="{FF2B5EF4-FFF2-40B4-BE49-F238E27FC236}">
                <a16:creationId xmlns:a16="http://schemas.microsoft.com/office/drawing/2014/main" id="{E489DAB0-D48D-4ACC-B6C6-7C04B74B5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3">
            <a:extLst xmlns:a="http://schemas.openxmlformats.org/drawingml/2006/main">
              <a:ext uri="{FF2B5EF4-FFF2-40B4-BE49-F238E27FC236}">
                <a16:creationId xmlns:a16="http://schemas.microsoft.com/office/drawing/2014/main" id="{5E5AFB96-100C-488F-8AFA-77A758D16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3">
            <a:extLst xmlns:a="http://schemas.openxmlformats.org/drawingml/2006/main">
              <a:ext uri="{FF2B5EF4-FFF2-40B4-BE49-F238E27FC236}">
                <a16:creationId xmlns:a16="http://schemas.microsoft.com/office/drawing/2014/main" id="{55FCEF63-2CC2-4FAA-BFDF-20840C805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91B370A6-123E-47A5-80D1-5212C516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MÉTHODE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C8449BF-6A53-435B-ABA3-A07AA1C3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La consolidation suit une chaîne contrôlable</a:t>
            </a:r>
          </a:p>
        </p:txBody>
      </p:sp>
      <p:sp>
        <p:nvSpPr>
          <p:cNvPr id="9" name="process-intro">
            <a:extLst xmlns:a="http://schemas.openxmlformats.org/drawingml/2006/main">
              <a:ext uri="{FF2B5EF4-FFF2-40B4-BE49-F238E27FC236}">
                <a16:creationId xmlns:a16="http://schemas.microsoft.com/office/drawing/2014/main" id="{BED7DFD8-0A6C-4057-B35A-9EBDF5FB6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Chaque étape doit laisser une trace de calcul et une justification.</a:t>
            </a:r>
          </a:p>
        </p:txBody>
      </p:sp>
      <p:sp>
        <p:nvSpPr>
          <p:cNvPr id="10" name="process-axis">
            <a:extLst xmlns:a="http://schemas.openxmlformats.org/drawingml/2006/main">
              <a:ext uri="{FF2B5EF4-FFF2-40B4-BE49-F238E27FC236}">
                <a16:creationId xmlns:a16="http://schemas.microsoft.com/office/drawing/2014/main" id="{8F2A5576-8C49-4E58-971F-FB0E97027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67100"/>
            <a:ext cx="8953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0D2947"/>
            </a:solidFill>
            <a:prstDash val="solid"/>
          </a:ln>
        </p:spPr>
      </p:sp>
      <p:sp>
        <p:nvSpPr>
          <p:cNvPr id="11" name="process-dot-0">
            <a:extLst xmlns:a="http://schemas.openxmlformats.org/drawingml/2006/main">
              <a:ext uri="{FF2B5EF4-FFF2-40B4-BE49-F238E27FC236}">
                <a16:creationId xmlns:a16="http://schemas.microsoft.com/office/drawing/2014/main" id="{2451622E-8DED-4693-B19C-3C27ACC30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12" name="process-number-0">
            <a:extLst xmlns:a="http://schemas.openxmlformats.org/drawingml/2006/main">
              <a:ext uri="{FF2B5EF4-FFF2-40B4-BE49-F238E27FC236}">
                <a16:creationId xmlns:a16="http://schemas.microsoft.com/office/drawing/2014/main" id="{3D9242A6-8B05-4363-9559-64BDF834A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3" name="process-label-0">
            <a:extLst xmlns:a="http://schemas.openxmlformats.org/drawingml/2006/main">
              <a:ext uri="{FF2B5EF4-FFF2-40B4-BE49-F238E27FC236}">
                <a16:creationId xmlns:a16="http://schemas.microsoft.com/office/drawing/2014/main" id="{19D06D41-03F1-40D8-AC6B-C74E1F5CE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Périmètre</a:t>
            </a:r>
          </a:p>
        </p:txBody>
      </p:sp>
      <p:sp>
        <p:nvSpPr>
          <p:cNvPr id="14" name="process-body-0">
            <a:extLst xmlns:a="http://schemas.openxmlformats.org/drawingml/2006/main">
              <a:ext uri="{FF2B5EF4-FFF2-40B4-BE49-F238E27FC236}">
                <a16:creationId xmlns:a16="http://schemas.microsoft.com/office/drawing/2014/main" id="{42D67056-ECB9-442A-BD1C-4A7D2F761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Identifier le contrôle et la méthode.</a:t>
            </a:r>
          </a:p>
        </p:txBody>
      </p:sp>
      <p:sp>
        <p:nvSpPr>
          <p:cNvPr id="15" name="process-dot-1">
            <a:extLst xmlns:a="http://schemas.openxmlformats.org/drawingml/2006/main">
              <a:ext uri="{FF2B5EF4-FFF2-40B4-BE49-F238E27FC236}">
                <a16:creationId xmlns:a16="http://schemas.microsoft.com/office/drawing/2014/main" id="{63BEFC1A-2263-40E7-80F2-7C250B993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16" name="process-number-1">
            <a:extLst xmlns:a="http://schemas.openxmlformats.org/drawingml/2006/main">
              <a:ext uri="{FF2B5EF4-FFF2-40B4-BE49-F238E27FC236}">
                <a16:creationId xmlns:a16="http://schemas.microsoft.com/office/drawing/2014/main" id="{C00D472B-EA5D-4544-BB9D-B1507D82A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7" name="process-label-1">
            <a:extLst xmlns:a="http://schemas.openxmlformats.org/drawingml/2006/main">
              <a:ext uri="{FF2B5EF4-FFF2-40B4-BE49-F238E27FC236}">
                <a16:creationId xmlns:a16="http://schemas.microsoft.com/office/drawing/2014/main" id="{8AC99DC7-5A33-40A2-81D0-4963A8239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0325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Retraiter</a:t>
            </a:r>
          </a:p>
        </p:txBody>
      </p:sp>
      <p:sp>
        <p:nvSpPr>
          <p:cNvPr id="18" name="process-body-1">
            <a:extLst xmlns:a="http://schemas.openxmlformats.org/drawingml/2006/main">
              <a:ext uri="{FF2B5EF4-FFF2-40B4-BE49-F238E27FC236}">
                <a16:creationId xmlns:a16="http://schemas.microsoft.com/office/drawing/2014/main" id="{16514FF9-F6B4-45D2-8DF3-2CD601AA8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Harmoniser méthodes et dates.</a:t>
            </a:r>
          </a:p>
        </p:txBody>
      </p:sp>
      <p:sp>
        <p:nvSpPr>
          <p:cNvPr id="19" name="process-dot-2">
            <a:extLst xmlns:a="http://schemas.openxmlformats.org/drawingml/2006/main">
              <a:ext uri="{FF2B5EF4-FFF2-40B4-BE49-F238E27FC236}">
                <a16:creationId xmlns:a16="http://schemas.microsoft.com/office/drawing/2014/main" id="{3B84CF9C-AB0D-4EB7-89E4-D689310C0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20" name="process-number-2">
            <a:extLst xmlns:a="http://schemas.openxmlformats.org/drawingml/2006/main">
              <a:ext uri="{FF2B5EF4-FFF2-40B4-BE49-F238E27FC236}">
                <a16:creationId xmlns:a16="http://schemas.microsoft.com/office/drawing/2014/main" id="{0CAF0A50-D77A-42F0-93C9-779FCE7AC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1" name="process-label-2">
            <a:extLst xmlns:a="http://schemas.openxmlformats.org/drawingml/2006/main">
              <a:ext uri="{FF2B5EF4-FFF2-40B4-BE49-F238E27FC236}">
                <a16:creationId xmlns:a16="http://schemas.microsoft.com/office/drawing/2014/main" id="{2A6BF518-3ADB-4A39-9765-2AA107A44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Éliminer</a:t>
            </a:r>
          </a:p>
        </p:txBody>
      </p:sp>
      <p:sp>
        <p:nvSpPr>
          <p:cNvPr id="22" name="process-body-2">
            <a:extLst xmlns:a="http://schemas.openxmlformats.org/drawingml/2006/main">
              <a:ext uri="{FF2B5EF4-FFF2-40B4-BE49-F238E27FC236}">
                <a16:creationId xmlns:a16="http://schemas.microsoft.com/office/drawing/2014/main" id="{E299FCE1-438A-42F3-B0BE-ACB32F3E1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Neutraliser opérations internes.</a:t>
            </a:r>
          </a:p>
        </p:txBody>
      </p:sp>
      <p:sp>
        <p:nvSpPr>
          <p:cNvPr id="23" name="process-dot-3">
            <a:extLst xmlns:a="http://schemas.openxmlformats.org/drawingml/2006/main">
              <a:ext uri="{FF2B5EF4-FFF2-40B4-BE49-F238E27FC236}">
                <a16:creationId xmlns:a16="http://schemas.microsoft.com/office/drawing/2014/main" id="{58CF2851-DA91-4650-B9F1-549D6182C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8575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24" name="process-number-3">
            <a:extLst xmlns:a="http://schemas.openxmlformats.org/drawingml/2006/main">
              <a:ext uri="{FF2B5EF4-FFF2-40B4-BE49-F238E27FC236}">
                <a16:creationId xmlns:a16="http://schemas.microsoft.com/office/drawing/2014/main" id="{A45DCD81-7406-46D2-9B3D-AB34A9E99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8575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process-label-3">
            <a:extLst xmlns:a="http://schemas.openxmlformats.org/drawingml/2006/main">
              <a:ext uri="{FF2B5EF4-FFF2-40B4-BE49-F238E27FC236}">
                <a16:creationId xmlns:a16="http://schemas.microsoft.com/office/drawing/2014/main" id="{3378CC96-1D06-45CA-BDAC-3197E096C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075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Répartir</a:t>
            </a:r>
          </a:p>
        </p:txBody>
      </p:sp>
      <p:sp>
        <p:nvSpPr>
          <p:cNvPr id="26" name="process-body-3">
            <a:extLst xmlns:a="http://schemas.openxmlformats.org/drawingml/2006/main">
              <a:ext uri="{FF2B5EF4-FFF2-40B4-BE49-F238E27FC236}">
                <a16:creationId xmlns:a16="http://schemas.microsoft.com/office/drawing/2014/main" id="{375F027C-2FA4-4BCF-884B-E57037361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8025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Distinguer groupe et intérêts hors groupe.</a:t>
            </a:r>
          </a:p>
        </p:txBody>
      </p:sp>
      <p:sp>
        <p:nvSpPr>
          <p:cNvPr id="27" name="process-dot-4">
            <a:extLst xmlns:a="http://schemas.openxmlformats.org/drawingml/2006/main">
              <a:ext uri="{FF2B5EF4-FFF2-40B4-BE49-F238E27FC236}">
                <a16:creationId xmlns:a16="http://schemas.microsoft.com/office/drawing/2014/main" id="{C2D90A85-BB17-4EAE-9672-910E109AD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143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28" name="process-number-4">
            <a:extLst xmlns:a="http://schemas.openxmlformats.org/drawingml/2006/main">
              <a:ext uri="{FF2B5EF4-FFF2-40B4-BE49-F238E27FC236}">
                <a16:creationId xmlns:a16="http://schemas.microsoft.com/office/drawing/2014/main" id="{9E78B4B7-10CA-40AD-9FDE-DA07E3F32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24802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9" name="process-label-4">
            <a:extLst xmlns:a="http://schemas.openxmlformats.org/drawingml/2006/main">
              <a:ext uri="{FF2B5EF4-FFF2-40B4-BE49-F238E27FC236}">
                <a16:creationId xmlns:a16="http://schemas.microsoft.com/office/drawing/2014/main" id="{465A4B58-1370-4066-9603-49A7509CE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038600"/>
            <a:ext cx="1790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Présenter</a:t>
            </a:r>
          </a:p>
        </p:txBody>
      </p:sp>
      <p:sp>
        <p:nvSpPr>
          <p:cNvPr id="30" name="process-body-4">
            <a:extLst xmlns:a="http://schemas.openxmlformats.org/drawingml/2006/main">
              <a:ext uri="{FF2B5EF4-FFF2-40B4-BE49-F238E27FC236}">
                <a16:creationId xmlns:a16="http://schemas.microsoft.com/office/drawing/2014/main" id="{B4BF91E4-00EB-4965-9E7C-88D266E60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495800"/>
            <a:ext cx="1828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Produire des états cohérents.</a:t>
            </a:r>
          </a:p>
        </p:txBody>
      </p:sp>
      <p:sp>
        <p:nvSpPr>
          <p:cNvPr id="31" name="process-callout">
            <a:extLst xmlns:a="http://schemas.openxmlformats.org/drawingml/2006/main">
              <a:ext uri="{FF2B5EF4-FFF2-40B4-BE49-F238E27FC236}">
                <a16:creationId xmlns:a16="http://schemas.microsoft.com/office/drawing/2014/main" id="{660C23FE-19E2-40D6-A64F-327CF31C5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638800"/>
            <a:ext cx="7848600" cy="495300"/>
          </a:xfrm>
          <a:prstGeom xmlns:a="http://schemas.openxmlformats.org/drawingml/2006/main" prst="roundRect">
            <a:avLst>
              <a:gd name="adj" fmla="val 26923"/>
            </a:avLst>
          </a:prstGeom>
          <a:solidFill xmlns:a="http://schemas.openxmlformats.org/drawingml/2006/main">
            <a:srgbClr val="0D2947"/>
          </a:solidFill>
          <a:ln xmlns:a="http://schemas.openxmlformats.org/drawingml/2006/main" w="14288">
            <a:solidFill>
              <a:srgbClr val="4CB6B4"/>
            </a:solidFill>
            <a:prstDash val="solid"/>
          </a:ln>
        </p:spPr>
      </p:sp>
      <p:sp>
        <p:nvSpPr>
          <p:cNvPr id="32" name="process-callout-text">
            <a:extLst xmlns:a="http://schemas.openxmlformats.org/drawingml/2006/main">
              <a:ext uri="{FF2B5EF4-FFF2-40B4-BE49-F238E27FC236}">
                <a16:creationId xmlns:a16="http://schemas.microsoft.com/office/drawing/2014/main" id="{1E996EBA-8D3C-4E66-8790-265223A29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81675"/>
            <a:ext cx="7429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2EADF"/>
                </a:solidFill>
                <a:latin typeface="Arial"/>
                <a:ea typeface="Arial"/>
                <a:cs typeface="Arial"/>
              </a:rPr>
              <a:t>Écriture + justification + contrôle de cohérence : le trio qui sécurise le traitement.</a:t>
            </a:r>
          </a:p>
        </p:txBody>
      </p:sp>
    </p:spTree>
    <p:extLst>
      <p:ext uri="{BB962C8B-B14F-4D97-AF65-F5344CB8AC3E}">
        <p14:creationId xmlns:p14="http://schemas.microsoft.com/office/powerpoint/2010/main" val="9744552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4">
            <a:extLst xmlns:a="http://schemas.openxmlformats.org/drawingml/2006/main">
              <a:ext uri="{FF2B5EF4-FFF2-40B4-BE49-F238E27FC236}">
                <a16:creationId xmlns:a16="http://schemas.microsoft.com/office/drawing/2014/main" id="{82308058-7F87-48E4-9658-0E8D2D177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4">
            <a:extLst xmlns:a="http://schemas.openxmlformats.org/drawingml/2006/main">
              <a:ext uri="{FF2B5EF4-FFF2-40B4-BE49-F238E27FC236}">
                <a16:creationId xmlns:a16="http://schemas.microsoft.com/office/drawing/2014/main" id="{1924C06C-F5CF-44BE-BF93-F49B95920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4">
            <a:extLst xmlns:a="http://schemas.openxmlformats.org/drawingml/2006/main">
              <a:ext uri="{FF2B5EF4-FFF2-40B4-BE49-F238E27FC236}">
                <a16:creationId xmlns:a16="http://schemas.microsoft.com/office/drawing/2014/main" id="{4FC2BECD-C6E9-4D60-B550-31F8B601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DSCG UE 4</a:t>
            </a:r>
          </a:p>
        </p:txBody>
      </p:sp>
      <p:sp>
        <p:nvSpPr>
          <p:cNvPr id="4" name="footer-line-4">
            <a:extLst xmlns:a="http://schemas.openxmlformats.org/drawingml/2006/main">
              <a:ext uri="{FF2B5EF4-FFF2-40B4-BE49-F238E27FC236}">
                <a16:creationId xmlns:a16="http://schemas.microsoft.com/office/drawing/2014/main" id="{EAB29F65-76F0-4A3A-B342-A5E5451B8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4">
            <a:extLst xmlns:a="http://schemas.openxmlformats.org/drawingml/2006/main">
              <a:ext uri="{FF2B5EF4-FFF2-40B4-BE49-F238E27FC236}">
                <a16:creationId xmlns:a16="http://schemas.microsoft.com/office/drawing/2014/main" id="{9E015B8E-C8CE-4C29-B450-5B36E743A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4">
            <a:extLst xmlns:a="http://schemas.openxmlformats.org/drawingml/2006/main">
              <a:ext uri="{FF2B5EF4-FFF2-40B4-BE49-F238E27FC236}">
                <a16:creationId xmlns:a16="http://schemas.microsoft.com/office/drawing/2014/main" id="{DDB89B2D-BF14-4914-BB15-8AD116862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8F63BA4E-E98E-47FB-8AC1-CCFFD8459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CHAÎNE PROBANTE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C8E6327-1F09-419C-B0A0-157B4B94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L’audit relie un risque à une preuve</a:t>
            </a:r>
          </a:p>
        </p:txBody>
      </p:sp>
      <p:sp>
        <p:nvSpPr>
          <p:cNvPr id="9" name="split-big">
            <a:extLst xmlns:a="http://schemas.openxmlformats.org/drawingml/2006/main">
              <a:ext uri="{FF2B5EF4-FFF2-40B4-BE49-F238E27FC236}">
                <a16:creationId xmlns:a16="http://schemas.microsoft.com/office/drawing/2014/main" id="{6BD2D74A-3AAB-4FB8-84EA-DC4F4276E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85950"/>
            <a:ext cx="44958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9545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Risque</a:t>
            </a:r>
          </a:p>
          <a:p xmlns:a="http://schemas.openxmlformats.org/drawingml/2006/main">
            <a:pPr algn="l">
              <a:defRPr sz="33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→</a:t>
            </a:r>
          </a:p>
          <a:p xmlns:a="http://schemas.openxmlformats.org/drawingml/2006/main">
            <a:pPr algn="l">
              <a:defRPr sz="33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Procédure</a:t>
            </a:r>
          </a:p>
          <a:p xmlns:a="http://schemas.openxmlformats.org/drawingml/2006/main">
            <a:pPr algn="l">
              <a:defRPr sz="33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→</a:t>
            </a:r>
          </a:p>
          <a:p xmlns:a="http://schemas.openxmlformats.org/drawingml/2006/main">
            <a:pPr algn="l">
              <a:defRPr sz="33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Conclusion</a:t>
            </a:r>
          </a:p>
        </p:txBody>
      </p:sp>
      <p:sp>
        <p:nvSpPr>
          <p:cNvPr id="10" name="split-caption">
            <a:extLst xmlns:a="http://schemas.openxmlformats.org/drawingml/2006/main">
              <a:ext uri="{FF2B5EF4-FFF2-40B4-BE49-F238E27FC236}">
                <a16:creationId xmlns:a16="http://schemas.microsoft.com/office/drawing/2014/main" id="{C78DE9C5-7806-4A70-A9D3-F1312703D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14800"/>
            <a:ext cx="4381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Une procédure isolée ne vaut rien si elle ne répond pas à une assertion et à un risque identifié.</a:t>
            </a:r>
          </a:p>
        </p:txBody>
      </p:sp>
      <p:sp>
        <p:nvSpPr>
          <p:cNvPr id="11" name="split-divider">
            <a:extLst xmlns:a="http://schemas.openxmlformats.org/drawingml/2006/main">
              <a:ext uri="{FF2B5EF4-FFF2-40B4-BE49-F238E27FC236}">
                <a16:creationId xmlns:a16="http://schemas.microsoft.com/office/drawing/2014/main" id="{645D01F7-3F35-4431-8304-47D96ED8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809750"/>
            <a:ext cx="0" cy="3810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D2947"/>
            </a:solidFill>
            <a:prstDash val="solid"/>
          </a:ln>
        </p:spPr>
      </p:sp>
      <p:sp>
        <p:nvSpPr>
          <p:cNvPr id="12" name="split-index-0">
            <a:extLst xmlns:a="http://schemas.openxmlformats.org/drawingml/2006/main">
              <a:ext uri="{FF2B5EF4-FFF2-40B4-BE49-F238E27FC236}">
                <a16:creationId xmlns:a16="http://schemas.microsoft.com/office/drawing/2014/main" id="{A5496EF2-5C9F-490C-9A87-A5DF4CE44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885950"/>
            <a:ext cx="495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3" name="split-item-title-0">
            <a:extLst xmlns:a="http://schemas.openxmlformats.org/drawingml/2006/main">
              <a:ext uri="{FF2B5EF4-FFF2-40B4-BE49-F238E27FC236}">
                <a16:creationId xmlns:a16="http://schemas.microsoft.com/office/drawing/2014/main" id="{7003330B-F0B9-4ABE-8C92-7F66A17BE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18859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Comprendre</a:t>
            </a:r>
          </a:p>
        </p:txBody>
      </p:sp>
      <p:sp>
        <p:nvSpPr>
          <p:cNvPr id="14" name="split-item-body-0">
            <a:extLst xmlns:a="http://schemas.openxmlformats.org/drawingml/2006/main">
              <a:ext uri="{FF2B5EF4-FFF2-40B4-BE49-F238E27FC236}">
                <a16:creationId xmlns:a16="http://schemas.microsoft.com/office/drawing/2014/main" id="{3B418CB8-ECB6-4A77-8AB3-DEB06D28C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26695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Entité, environnement, processus et contrôle interne.</a:t>
            </a:r>
          </a:p>
        </p:txBody>
      </p:sp>
      <p:sp>
        <p:nvSpPr>
          <p:cNvPr id="15" name="split-item-rule-0">
            <a:extLst xmlns:a="http://schemas.openxmlformats.org/drawingml/2006/main">
              <a:ext uri="{FF2B5EF4-FFF2-40B4-BE49-F238E27FC236}">
                <a16:creationId xmlns:a16="http://schemas.microsoft.com/office/drawing/2014/main" id="{543A58A8-B443-415B-B50A-39E1E2444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003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16" name="split-index-1">
            <a:extLst xmlns:a="http://schemas.openxmlformats.org/drawingml/2006/main">
              <a:ext uri="{FF2B5EF4-FFF2-40B4-BE49-F238E27FC236}">
                <a16:creationId xmlns:a16="http://schemas.microsoft.com/office/drawing/2014/main" id="{E2BA0304-D679-44F8-BB4C-FB6B61606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52750"/>
            <a:ext cx="495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7" name="split-item-title-1">
            <a:extLst xmlns:a="http://schemas.openxmlformats.org/drawingml/2006/main">
              <a:ext uri="{FF2B5EF4-FFF2-40B4-BE49-F238E27FC236}">
                <a16:creationId xmlns:a16="http://schemas.microsoft.com/office/drawing/2014/main" id="{345D884B-0590-4470-BC7B-B3DB3423E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9527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Tester</a:t>
            </a:r>
          </a:p>
        </p:txBody>
      </p:sp>
      <p:sp>
        <p:nvSpPr>
          <p:cNvPr id="18" name="split-item-body-1">
            <a:extLst xmlns:a="http://schemas.openxmlformats.org/drawingml/2006/main">
              <a:ext uri="{FF2B5EF4-FFF2-40B4-BE49-F238E27FC236}">
                <a16:creationId xmlns:a16="http://schemas.microsoft.com/office/drawing/2014/main" id="{60B604BC-CFE2-411D-B5C0-B1F65E8D7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33375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Conception des contrôles, fonctionnement et vérifications de substance.</a:t>
            </a:r>
          </a:p>
        </p:txBody>
      </p:sp>
      <p:sp>
        <p:nvSpPr>
          <p:cNvPr id="19" name="split-item-rule-1">
            <a:extLst xmlns:a="http://schemas.openxmlformats.org/drawingml/2006/main">
              <a:ext uri="{FF2B5EF4-FFF2-40B4-BE49-F238E27FC236}">
                <a16:creationId xmlns:a16="http://schemas.microsoft.com/office/drawing/2014/main" id="{8C1B3EAD-DF00-48FB-A457-7E71CD883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8671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20" name="split-index-2">
            <a:extLst xmlns:a="http://schemas.openxmlformats.org/drawingml/2006/main">
              <a:ext uri="{FF2B5EF4-FFF2-40B4-BE49-F238E27FC236}">
                <a16:creationId xmlns:a16="http://schemas.microsoft.com/office/drawing/2014/main" id="{D1934D81-1953-4F61-A22D-87ADE4873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019550"/>
            <a:ext cx="495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1" name="split-item-title-2">
            <a:extLst xmlns:a="http://schemas.openxmlformats.org/drawingml/2006/main">
              <a:ext uri="{FF2B5EF4-FFF2-40B4-BE49-F238E27FC236}">
                <a16:creationId xmlns:a16="http://schemas.microsoft.com/office/drawing/2014/main" id="{343515C4-A91C-4835-A556-4A174B70A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40195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Conclure</a:t>
            </a:r>
          </a:p>
        </p:txBody>
      </p:sp>
      <p:sp>
        <p:nvSpPr>
          <p:cNvPr id="22" name="split-item-body-2">
            <a:extLst xmlns:a="http://schemas.openxmlformats.org/drawingml/2006/main">
              <a:ext uri="{FF2B5EF4-FFF2-40B4-BE49-F238E27FC236}">
                <a16:creationId xmlns:a16="http://schemas.microsoft.com/office/drawing/2014/main" id="{03F55E13-E273-4978-8AA8-D86A80EA2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440055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Suffisance des éléments probants, anomalies et opinion.</a:t>
            </a:r>
          </a:p>
        </p:txBody>
      </p:sp>
    </p:spTree>
    <p:extLst>
      <p:ext uri="{BB962C8B-B14F-4D97-AF65-F5344CB8AC3E}">
        <p14:creationId xmlns:p14="http://schemas.microsoft.com/office/powerpoint/2010/main" val="7221532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5">
            <a:extLst xmlns:a="http://schemas.openxmlformats.org/drawingml/2006/main">
              <a:ext uri="{FF2B5EF4-FFF2-40B4-BE49-F238E27FC236}">
                <a16:creationId xmlns:a16="http://schemas.microsoft.com/office/drawing/2014/main" id="{365A7E86-6188-4B92-8BC0-8A9C5F2B2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5">
            <a:extLst xmlns:a="http://schemas.openxmlformats.org/drawingml/2006/main">
              <a:ext uri="{FF2B5EF4-FFF2-40B4-BE49-F238E27FC236}">
                <a16:creationId xmlns:a16="http://schemas.microsoft.com/office/drawing/2014/main" id="{528904BF-940F-462A-B4D1-2E05EECBC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5">
            <a:extLst xmlns:a="http://schemas.openxmlformats.org/drawingml/2006/main">
              <a:ext uri="{FF2B5EF4-FFF2-40B4-BE49-F238E27FC236}">
                <a16:creationId xmlns:a16="http://schemas.microsoft.com/office/drawing/2014/main" id="{93EC6901-46B8-406B-A891-5B16B9948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DSCG UE 4</a:t>
            </a:r>
          </a:p>
        </p:txBody>
      </p:sp>
      <p:sp>
        <p:nvSpPr>
          <p:cNvPr id="4" name="footer-line-5">
            <a:extLst xmlns:a="http://schemas.openxmlformats.org/drawingml/2006/main">
              <a:ext uri="{FF2B5EF4-FFF2-40B4-BE49-F238E27FC236}">
                <a16:creationId xmlns:a16="http://schemas.microsoft.com/office/drawing/2014/main" id="{FD4A8E7F-7782-4A86-92EA-AB39C2344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5">
            <a:extLst xmlns:a="http://schemas.openxmlformats.org/drawingml/2006/main">
              <a:ext uri="{FF2B5EF4-FFF2-40B4-BE49-F238E27FC236}">
                <a16:creationId xmlns:a16="http://schemas.microsoft.com/office/drawing/2014/main" id="{365C73ED-5782-4D6E-8C52-5A4F14D60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5">
            <a:extLst xmlns:a="http://schemas.openxmlformats.org/drawingml/2006/main">
              <a:ext uri="{FF2B5EF4-FFF2-40B4-BE49-F238E27FC236}">
                <a16:creationId xmlns:a16="http://schemas.microsoft.com/office/drawing/2014/main" id="{F1720539-5B2A-4D2E-A114-DC6D7C1E3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B7C924C5-8F04-4E80-9A73-F5157B300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CAS D’APPLICATION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9071AD9-1A29-42B1-9E19-080C9C14E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Un groupe change de périmètre en cours d’exercice</a:t>
            </a:r>
          </a:p>
        </p:txBody>
      </p:sp>
      <p:sp>
        <p:nvSpPr>
          <p:cNvPr id="9" name="case-surface">
            <a:extLst xmlns:a="http://schemas.openxmlformats.org/drawingml/2006/main">
              <a:ext uri="{FF2B5EF4-FFF2-40B4-BE49-F238E27FC236}">
                <a16:creationId xmlns:a16="http://schemas.microsoft.com/office/drawing/2014/main" id="{50E53C2E-8CE2-4F14-A3BF-9DA49C1FF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05350" cy="3886200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081B31"/>
          </a:solidFill>
          <a:ln xmlns:a="http://schemas.openxmlformats.org/drawingml/2006/main" w="14288">
            <a:solidFill>
              <a:srgbClr val="0D2947"/>
            </a:solidFill>
            <a:prstDash val="solid"/>
          </a:ln>
        </p:spPr>
      </p:sp>
      <p:sp>
        <p:nvSpPr>
          <p:cNvPr id="10" name="case-accent">
            <a:extLst xmlns:a="http://schemas.openxmlformats.org/drawingml/2006/main">
              <a:ext uri="{FF2B5EF4-FFF2-40B4-BE49-F238E27FC236}">
                <a16:creationId xmlns:a16="http://schemas.microsoft.com/office/drawing/2014/main" id="{677A8D8E-5E5E-4094-B4AD-78EB037E6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14300" cy="388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case-label">
            <a:extLst xmlns:a="http://schemas.openxmlformats.org/drawingml/2006/main">
              <a:ext uri="{FF2B5EF4-FFF2-40B4-BE49-F238E27FC236}">
                <a16:creationId xmlns:a16="http://schemas.microsoft.com/office/drawing/2014/main" id="{526DA052-0299-4D27-AC81-511C8A261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1145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SITUATION</a:t>
            </a:r>
          </a:p>
        </p:txBody>
      </p:sp>
      <p:sp>
        <p:nvSpPr>
          <p:cNvPr id="12" name="case-scenario">
            <a:extLst xmlns:a="http://schemas.openxmlformats.org/drawingml/2006/main">
              <a:ext uri="{FF2B5EF4-FFF2-40B4-BE49-F238E27FC236}">
                <a16:creationId xmlns:a16="http://schemas.microsoft.com/office/drawing/2014/main" id="{E757844A-2F67-465B-BBE8-E880ADB91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552700"/>
            <a:ext cx="39052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La société A acquiert 80 % de B le 1er juillet. Des ventes intragroupe subsistent en stock. Un indice de perte de valeur apparaît.</a:t>
            </a:r>
          </a:p>
        </p:txBody>
      </p:sp>
      <p:sp>
        <p:nvSpPr>
          <p:cNvPr id="13" name="case-questions-label">
            <a:extLst xmlns:a="http://schemas.openxmlformats.org/drawingml/2006/main">
              <a:ext uri="{FF2B5EF4-FFF2-40B4-BE49-F238E27FC236}">
                <a16:creationId xmlns:a16="http://schemas.microsoft.com/office/drawing/2014/main" id="{AC704C45-30E7-4EE4-AABE-89E5AD9FB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17195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POINTS À TRAITER</a:t>
            </a:r>
          </a:p>
        </p:txBody>
      </p:sp>
      <p:sp>
        <p:nvSpPr>
          <p:cNvPr id="14" name="case-questions">
            <a:extLst xmlns:a="http://schemas.openxmlformats.org/drawingml/2006/main">
              <a:ext uri="{FF2B5EF4-FFF2-40B4-BE49-F238E27FC236}">
                <a16:creationId xmlns:a16="http://schemas.microsoft.com/office/drawing/2014/main" id="{23B19F4B-9CEE-4984-B24F-B0B1F0BDC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514850"/>
            <a:ext cx="3905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Contrôle • Date d’entrée • Éliminations • Dépréciation • Risques d’audit</a:t>
            </a:r>
          </a:p>
        </p:txBody>
      </p:sp>
      <p:sp>
        <p:nvSpPr>
          <p:cNvPr id="15" name="answer-label">
            <a:extLst xmlns:a="http://schemas.openxmlformats.org/drawingml/2006/main">
              <a:ext uri="{FF2B5EF4-FFF2-40B4-BE49-F238E27FC236}">
                <a16:creationId xmlns:a16="http://schemas.microsoft.com/office/drawing/2014/main" id="{9738EB61-7000-40DA-AE55-8758F9704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478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RÉPONSE ATTENDUE</a:t>
            </a:r>
          </a:p>
        </p:txBody>
      </p:sp>
      <p:sp>
        <p:nvSpPr>
          <p:cNvPr id="16" name="answer-circle-0">
            <a:extLst xmlns:a="http://schemas.openxmlformats.org/drawingml/2006/main">
              <a:ext uri="{FF2B5EF4-FFF2-40B4-BE49-F238E27FC236}">
                <a16:creationId xmlns:a16="http://schemas.microsoft.com/office/drawing/2014/main" id="{27B13856-15BB-48E1-913F-826C2396D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24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2947"/>
          </a:solidFill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17" name="answer-num-0">
            <a:extLst xmlns:a="http://schemas.openxmlformats.org/drawingml/2006/main">
              <a:ext uri="{FF2B5EF4-FFF2-40B4-BE49-F238E27FC236}">
                <a16:creationId xmlns:a16="http://schemas.microsoft.com/office/drawing/2014/main" id="{2385D698-7FBC-400F-BF56-3A35BF96D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812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8" name="answer-text-0">
            <a:extLst xmlns:a="http://schemas.openxmlformats.org/drawingml/2006/main">
              <a:ext uri="{FF2B5EF4-FFF2-40B4-BE49-F238E27FC236}">
                <a16:creationId xmlns:a16="http://schemas.microsoft.com/office/drawing/2014/main" id="{5F17E39C-2A3C-4A39-A6DF-5382F80F3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35267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Déterminer le contrôle, la date d’entrée et la méthode.</a:t>
            </a:r>
          </a:p>
        </p:txBody>
      </p:sp>
      <p:sp>
        <p:nvSpPr>
          <p:cNvPr id="19" name="answer-link-0">
            <a:extLst xmlns:a="http://schemas.openxmlformats.org/drawingml/2006/main">
              <a:ext uri="{FF2B5EF4-FFF2-40B4-BE49-F238E27FC236}">
                <a16:creationId xmlns:a16="http://schemas.microsoft.com/office/drawing/2014/main" id="{9F0AF4A4-C97D-4408-B2C5-A3196A4FE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81300"/>
            <a:ext cx="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D2947"/>
            </a:solidFill>
            <a:prstDash val="solid"/>
          </a:ln>
        </p:spPr>
      </p:sp>
      <p:sp>
        <p:nvSpPr>
          <p:cNvPr id="20" name="answer-circle-1">
            <a:extLst xmlns:a="http://schemas.openxmlformats.org/drawingml/2006/main">
              <a:ext uri="{FF2B5EF4-FFF2-40B4-BE49-F238E27FC236}">
                <a16:creationId xmlns:a16="http://schemas.microsoft.com/office/drawing/2014/main" id="{8C4F85A9-A73C-4F52-BD8E-58C3F5A25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67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2947"/>
          </a:solidFill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21" name="answer-num-1">
            <a:extLst xmlns:a="http://schemas.openxmlformats.org/drawingml/2006/main">
              <a:ext uri="{FF2B5EF4-FFF2-40B4-BE49-F238E27FC236}">
                <a16:creationId xmlns:a16="http://schemas.microsoft.com/office/drawing/2014/main" id="{0D129245-0697-444D-9C69-87F2CC4E9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2420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2" name="answer-text-1">
            <a:extLst xmlns:a="http://schemas.openxmlformats.org/drawingml/2006/main">
              <a:ext uri="{FF2B5EF4-FFF2-40B4-BE49-F238E27FC236}">
                <a16:creationId xmlns:a16="http://schemas.microsoft.com/office/drawing/2014/main" id="{2329EF23-4BF2-4DF9-AC7C-4E80AF4C6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09562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Retraiter les comptes, puis éliminer les flux réciproques.</a:t>
            </a:r>
          </a:p>
        </p:txBody>
      </p:sp>
      <p:sp>
        <p:nvSpPr>
          <p:cNvPr id="23" name="answer-link-1">
            <a:extLst xmlns:a="http://schemas.openxmlformats.org/drawingml/2006/main">
              <a:ext uri="{FF2B5EF4-FFF2-40B4-BE49-F238E27FC236}">
                <a16:creationId xmlns:a16="http://schemas.microsoft.com/office/drawing/2014/main" id="{777A3B70-D101-4734-8E21-5F9E2ADC4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524250"/>
            <a:ext cx="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D2947"/>
            </a:solidFill>
            <a:prstDash val="solid"/>
          </a:ln>
        </p:spPr>
      </p:sp>
      <p:sp>
        <p:nvSpPr>
          <p:cNvPr id="24" name="answer-circle-2">
            <a:extLst xmlns:a="http://schemas.openxmlformats.org/drawingml/2006/main">
              <a:ext uri="{FF2B5EF4-FFF2-40B4-BE49-F238E27FC236}">
                <a16:creationId xmlns:a16="http://schemas.microsoft.com/office/drawing/2014/main" id="{AD88DBCE-EDDF-4A9E-810F-E327BA05B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100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D2947"/>
          </a:solidFill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25" name="answer-num-2">
            <a:extLst xmlns:a="http://schemas.openxmlformats.org/drawingml/2006/main">
              <a:ext uri="{FF2B5EF4-FFF2-40B4-BE49-F238E27FC236}">
                <a16:creationId xmlns:a16="http://schemas.microsoft.com/office/drawing/2014/main" id="{73C94189-1915-42AA-A93A-2D37C0DE9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6715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6" name="answer-text-2">
            <a:extLst xmlns:a="http://schemas.openxmlformats.org/drawingml/2006/main">
              <a:ext uri="{FF2B5EF4-FFF2-40B4-BE49-F238E27FC236}">
                <a16:creationId xmlns:a16="http://schemas.microsoft.com/office/drawing/2014/main" id="{17CFDA76-CCB0-443A-AB03-8462B0EF0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83857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Neutraliser la marge interne encore incluse dans le stock.</a:t>
            </a:r>
          </a:p>
        </p:txBody>
      </p:sp>
      <p:sp>
        <p:nvSpPr>
          <p:cNvPr id="27" name="answer-link-2">
            <a:extLst xmlns:a="http://schemas.openxmlformats.org/drawingml/2006/main">
              <a:ext uri="{FF2B5EF4-FFF2-40B4-BE49-F238E27FC236}">
                <a16:creationId xmlns:a16="http://schemas.microsoft.com/office/drawing/2014/main" id="{C9703F3B-E24D-4F2D-9324-1113776A0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267200"/>
            <a:ext cx="0" cy="28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D2947"/>
            </a:solidFill>
            <a:prstDash val="solid"/>
          </a:ln>
        </p:spPr>
      </p:sp>
      <p:sp>
        <p:nvSpPr>
          <p:cNvPr id="28" name="answer-circle-3">
            <a:extLst xmlns:a="http://schemas.openxmlformats.org/drawingml/2006/main">
              <a:ext uri="{FF2B5EF4-FFF2-40B4-BE49-F238E27FC236}">
                <a16:creationId xmlns:a16="http://schemas.microsoft.com/office/drawing/2014/main" id="{0B985E65-A4E3-40D8-ACFD-D52F66D20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5529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29" name="answer-num-3">
            <a:extLst xmlns:a="http://schemas.openxmlformats.org/drawingml/2006/main">
              <a:ext uri="{FF2B5EF4-FFF2-40B4-BE49-F238E27FC236}">
                <a16:creationId xmlns:a16="http://schemas.microsoft.com/office/drawing/2014/main" id="{DED488B6-B323-4E45-9524-F26288A7A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0100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0" name="answer-text-3">
            <a:extLst xmlns:a="http://schemas.openxmlformats.org/drawingml/2006/main">
              <a:ext uri="{FF2B5EF4-FFF2-40B4-BE49-F238E27FC236}">
                <a16:creationId xmlns:a16="http://schemas.microsoft.com/office/drawing/2014/main" id="{13F504A2-B083-4F2F-9867-94011BAC8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581525"/>
            <a:ext cx="4267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2EADF"/>
                </a:solidFill>
                <a:latin typeface="Arial"/>
                <a:ea typeface="Arial"/>
                <a:cs typeface="Arial"/>
              </a:rPr>
              <a:t>Relier les risques d’audit aux tests et à la conclusion.</a:t>
            </a:r>
          </a:p>
        </p:txBody>
      </p:sp>
    </p:spTree>
    <p:extLst>
      <p:ext uri="{BB962C8B-B14F-4D97-AF65-F5344CB8AC3E}">
        <p14:creationId xmlns:p14="http://schemas.microsoft.com/office/powerpoint/2010/main" val="4867149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6">
            <a:extLst xmlns:a="http://schemas.openxmlformats.org/drawingml/2006/main">
              <a:ext uri="{FF2B5EF4-FFF2-40B4-BE49-F238E27FC236}">
                <a16:creationId xmlns:a16="http://schemas.microsoft.com/office/drawing/2014/main" id="{32C7EB7A-9E03-4631-96A3-C9510AA30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6">
            <a:extLst xmlns:a="http://schemas.openxmlformats.org/drawingml/2006/main">
              <a:ext uri="{FF2B5EF4-FFF2-40B4-BE49-F238E27FC236}">
                <a16:creationId xmlns:a16="http://schemas.microsoft.com/office/drawing/2014/main" id="{583162D8-32AC-4E0C-BF0B-DFE357F03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6">
            <a:extLst xmlns:a="http://schemas.openxmlformats.org/drawingml/2006/main">
              <a:ext uri="{FF2B5EF4-FFF2-40B4-BE49-F238E27FC236}">
                <a16:creationId xmlns:a16="http://schemas.microsoft.com/office/drawing/2014/main" id="{DDAC64BD-0C04-455D-82DE-7407DA5FA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DSCG UE 4</a:t>
            </a:r>
          </a:p>
        </p:txBody>
      </p:sp>
      <p:sp>
        <p:nvSpPr>
          <p:cNvPr id="4" name="footer-line-6">
            <a:extLst xmlns:a="http://schemas.openxmlformats.org/drawingml/2006/main">
              <a:ext uri="{FF2B5EF4-FFF2-40B4-BE49-F238E27FC236}">
                <a16:creationId xmlns:a16="http://schemas.microsoft.com/office/drawing/2014/main" id="{E68218CE-B474-4D36-9D3E-63DF0F91C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6">
            <a:extLst xmlns:a="http://schemas.openxmlformats.org/drawingml/2006/main">
              <a:ext uri="{FF2B5EF4-FFF2-40B4-BE49-F238E27FC236}">
                <a16:creationId xmlns:a16="http://schemas.microsoft.com/office/drawing/2014/main" id="{20499A94-8CE3-49B7-80A0-0135B6691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6">
            <a:extLst xmlns:a="http://schemas.openxmlformats.org/drawingml/2006/main">
              <a:ext uri="{FF2B5EF4-FFF2-40B4-BE49-F238E27FC236}">
                <a16:creationId xmlns:a16="http://schemas.microsoft.com/office/drawing/2014/main" id="{5151B4CA-00C8-4320-A2A8-E36535BBA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3CE46439-01E7-4235-985F-F23D1C42B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POINTS DE VIGILANCE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08B5B8E-45EF-4C9F-B62B-5F00F0032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Trois confusions coûtent cher</a:t>
            </a:r>
          </a:p>
        </p:txBody>
      </p:sp>
      <p:sp>
        <p:nvSpPr>
          <p:cNvPr id="9" name="pitfalls-intro">
            <a:extLst xmlns:a="http://schemas.openxmlformats.org/drawingml/2006/main">
              <a:ext uri="{FF2B5EF4-FFF2-40B4-BE49-F238E27FC236}">
                <a16:creationId xmlns:a16="http://schemas.microsoft.com/office/drawing/2014/main" id="{8AE46166-61EC-4B92-88FC-D53C8BF37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952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La précision technique doit rester reliée à la logique économique.</a:t>
            </a:r>
          </a:p>
        </p:txBody>
      </p:sp>
      <p:sp>
        <p:nvSpPr>
          <p:cNvPr id="10" name="pit-num-0">
            <a:extLst xmlns:a="http://schemas.openxmlformats.org/drawingml/2006/main">
              <a:ext uri="{FF2B5EF4-FFF2-40B4-BE49-F238E27FC236}">
                <a16:creationId xmlns:a16="http://schemas.microsoft.com/office/drawing/2014/main" id="{5D53133A-A980-485A-B0F9-77B3314CF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pit-rule-0">
            <a:extLst xmlns:a="http://schemas.openxmlformats.org/drawingml/2006/main">
              <a:ext uri="{FF2B5EF4-FFF2-40B4-BE49-F238E27FC236}">
                <a16:creationId xmlns:a16="http://schemas.microsoft.com/office/drawing/2014/main" id="{08749D71-77B1-4F9A-8D24-F2552801E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4CB6B4"/>
            </a:solidFill>
            <a:prstDash val="solid"/>
          </a:ln>
        </p:spPr>
      </p:sp>
      <p:sp>
        <p:nvSpPr>
          <p:cNvPr id="12" name="pit-title-0">
            <a:extLst xmlns:a="http://schemas.openxmlformats.org/drawingml/2006/main">
              <a:ext uri="{FF2B5EF4-FFF2-40B4-BE49-F238E27FC236}">
                <a16:creationId xmlns:a16="http://schemas.microsoft.com/office/drawing/2014/main" id="{D0FA85B5-4B53-457E-8EBF-13448D1FD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Pourcentage = contrôle</a:t>
            </a:r>
          </a:p>
        </p:txBody>
      </p:sp>
      <p:sp>
        <p:nvSpPr>
          <p:cNvPr id="13" name="pit-body-0">
            <a:extLst xmlns:a="http://schemas.openxmlformats.org/drawingml/2006/main">
              <a:ext uri="{FF2B5EF4-FFF2-40B4-BE49-F238E27FC236}">
                <a16:creationId xmlns:a16="http://schemas.microsoft.com/office/drawing/2014/main" id="{2708A896-F9DC-44A7-A1BF-A2F21B09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05300"/>
            <a:ext cx="28765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Analysez les droits, le pouvoir et les faits avant de conclure sur le périmètre.</a:t>
            </a:r>
          </a:p>
        </p:txBody>
      </p:sp>
      <p:sp>
        <p:nvSpPr>
          <p:cNvPr id="14" name="pit-num-1">
            <a:extLst xmlns:a="http://schemas.openxmlformats.org/drawingml/2006/main">
              <a:ext uri="{FF2B5EF4-FFF2-40B4-BE49-F238E27FC236}">
                <a16:creationId xmlns:a16="http://schemas.microsoft.com/office/drawing/2014/main" id="{2F13B0ED-5E6B-4A92-84CB-97BEAC5DC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209800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5" name="pit-rule-1">
            <a:extLst xmlns:a="http://schemas.openxmlformats.org/drawingml/2006/main">
              <a:ext uri="{FF2B5EF4-FFF2-40B4-BE49-F238E27FC236}">
                <a16:creationId xmlns:a16="http://schemas.microsoft.com/office/drawing/2014/main" id="{65675BF3-013D-4A24-8DD0-A4343327A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14325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4CB6B4"/>
            </a:solidFill>
            <a:prstDash val="solid"/>
          </a:ln>
        </p:spPr>
      </p:sp>
      <p:sp>
        <p:nvSpPr>
          <p:cNvPr id="16" name="pit-title-1">
            <a:extLst xmlns:a="http://schemas.openxmlformats.org/drawingml/2006/main">
              <a:ext uri="{FF2B5EF4-FFF2-40B4-BE49-F238E27FC236}">
                <a16:creationId xmlns:a16="http://schemas.microsoft.com/office/drawing/2014/main" id="{B8FC7787-4722-4C3A-B20D-9FE709AC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42900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Écriture sans explication</a:t>
            </a:r>
          </a:p>
        </p:txBody>
      </p:sp>
      <p:sp>
        <p:nvSpPr>
          <p:cNvPr id="17" name="pit-body-1">
            <a:extLst xmlns:a="http://schemas.openxmlformats.org/drawingml/2006/main">
              <a:ext uri="{FF2B5EF4-FFF2-40B4-BE49-F238E27FC236}">
                <a16:creationId xmlns:a16="http://schemas.microsoft.com/office/drawing/2014/main" id="{9E71C5A7-0243-4FCC-9DBE-7C55134DD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305300"/>
            <a:ext cx="28765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Annoncez l’objectif du retraitement et vérifiez son effet sur les états.</a:t>
            </a:r>
          </a:p>
        </p:txBody>
      </p:sp>
      <p:sp>
        <p:nvSpPr>
          <p:cNvPr id="18" name="pit-num-2">
            <a:extLst xmlns:a="http://schemas.openxmlformats.org/drawingml/2006/main">
              <a:ext uri="{FF2B5EF4-FFF2-40B4-BE49-F238E27FC236}">
                <a16:creationId xmlns:a16="http://schemas.microsoft.com/office/drawing/2014/main" id="{0FDE957C-53E8-4BB1-87A7-945ACEF3B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209800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9" name="pit-rule-2">
            <a:extLst xmlns:a="http://schemas.openxmlformats.org/drawingml/2006/main">
              <a:ext uri="{FF2B5EF4-FFF2-40B4-BE49-F238E27FC236}">
                <a16:creationId xmlns:a16="http://schemas.microsoft.com/office/drawing/2014/main" id="{0893B0BD-9367-4D64-86DE-AD63A7A04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143250"/>
            <a:ext cx="285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4CB6B4"/>
            </a:solidFill>
            <a:prstDash val="solid"/>
          </a:ln>
        </p:spPr>
      </p:sp>
      <p:sp>
        <p:nvSpPr>
          <p:cNvPr id="20" name="pit-title-2">
            <a:extLst xmlns:a="http://schemas.openxmlformats.org/drawingml/2006/main">
              <a:ext uri="{FF2B5EF4-FFF2-40B4-BE49-F238E27FC236}">
                <a16:creationId xmlns:a16="http://schemas.microsoft.com/office/drawing/2014/main" id="{57753541-8957-4413-9E79-42C413270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42900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Test sans assertion</a:t>
            </a:r>
          </a:p>
        </p:txBody>
      </p:sp>
      <p:sp>
        <p:nvSpPr>
          <p:cNvPr id="21" name="pit-body-2">
            <a:extLst xmlns:a="http://schemas.openxmlformats.org/drawingml/2006/main">
              <a:ext uri="{FF2B5EF4-FFF2-40B4-BE49-F238E27FC236}">
                <a16:creationId xmlns:a16="http://schemas.microsoft.com/office/drawing/2014/main" id="{26E28906-B8FB-471C-BF0A-9DDD1D250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305300"/>
            <a:ext cx="28765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2EAD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2EADF"/>
                </a:solidFill>
                <a:latin typeface="Arial"/>
                <a:ea typeface="Arial"/>
                <a:cs typeface="Arial"/>
              </a:rPr>
              <a:t>Chaque procédure doit répondre à un risque et produire un élément probant.</a:t>
            </a:r>
          </a:p>
        </p:txBody>
      </p:sp>
      <p:sp>
        <p:nvSpPr>
          <p:cNvPr id="22" name="pitfalls-close">
            <a:extLst xmlns:a="http://schemas.openxmlformats.org/drawingml/2006/main">
              <a:ext uri="{FF2B5EF4-FFF2-40B4-BE49-F238E27FC236}">
                <a16:creationId xmlns:a16="http://schemas.microsoft.com/office/drawing/2014/main" id="{43183F89-28A8-4689-8ED2-F48FE5D60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Avant chaque calcul, écrivez en une phrase ce que vous cherchez à corriger ou à prouver.</a:t>
            </a:r>
          </a:p>
        </p:txBody>
      </p:sp>
    </p:spTree>
    <p:extLst>
      <p:ext uri="{BB962C8B-B14F-4D97-AF65-F5344CB8AC3E}">
        <p14:creationId xmlns:p14="http://schemas.microsoft.com/office/powerpoint/2010/main" val="8337313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7">
            <a:extLst xmlns:a="http://schemas.openxmlformats.org/drawingml/2006/main">
              <a:ext uri="{FF2B5EF4-FFF2-40B4-BE49-F238E27FC236}">
                <a16:creationId xmlns:a16="http://schemas.microsoft.com/office/drawing/2014/main" id="{5855CF55-2FE1-4EC3-9A60-AE506D609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7">
            <a:extLst xmlns:a="http://schemas.openxmlformats.org/drawingml/2006/main">
              <a:ext uri="{FF2B5EF4-FFF2-40B4-BE49-F238E27FC236}">
                <a16:creationId xmlns:a16="http://schemas.microsoft.com/office/drawing/2014/main" id="{B9DA66AF-C4C3-4AEF-8515-FD1768CC3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7">
            <a:extLst xmlns:a="http://schemas.openxmlformats.org/drawingml/2006/main">
              <a:ext uri="{FF2B5EF4-FFF2-40B4-BE49-F238E27FC236}">
                <a16:creationId xmlns:a16="http://schemas.microsoft.com/office/drawing/2014/main" id="{31FF48F4-23B1-4A10-97EA-F27E60570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DSCG UE 4</a:t>
            </a:r>
          </a:p>
        </p:txBody>
      </p:sp>
      <p:sp>
        <p:nvSpPr>
          <p:cNvPr id="4" name="footer-line-7">
            <a:extLst xmlns:a="http://schemas.openxmlformats.org/drawingml/2006/main">
              <a:ext uri="{FF2B5EF4-FFF2-40B4-BE49-F238E27FC236}">
                <a16:creationId xmlns:a16="http://schemas.microsoft.com/office/drawing/2014/main" id="{3A110D93-EDD4-410B-B91D-8FAE85B18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7">
            <a:extLst xmlns:a="http://schemas.openxmlformats.org/drawingml/2006/main">
              <a:ext uri="{FF2B5EF4-FFF2-40B4-BE49-F238E27FC236}">
                <a16:creationId xmlns:a16="http://schemas.microsoft.com/office/drawing/2014/main" id="{23AD02CB-8D36-4F9D-B5BD-BAD9093F3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7">
            <a:extLst xmlns:a="http://schemas.openxmlformats.org/drawingml/2006/main">
              <a:ext uri="{FF2B5EF4-FFF2-40B4-BE49-F238E27FC236}">
                <a16:creationId xmlns:a16="http://schemas.microsoft.com/office/drawing/2014/main" id="{922470BC-C426-4EAF-8A54-681BDCBE8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7779B324-02E3-4350-82A1-D3F5FC93C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RYTHME DE TRAVAIL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A88FE32-48B7-4F9B-B0B1-CFB3A9EBA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Alternez groupe et audit chaque semaine</a:t>
            </a:r>
          </a:p>
        </p:txBody>
      </p:sp>
      <p:sp>
        <p:nvSpPr>
          <p:cNvPr id="9" name="routine-intro">
            <a:extLst xmlns:a="http://schemas.openxmlformats.org/drawingml/2006/main">
              <a:ext uri="{FF2B5EF4-FFF2-40B4-BE49-F238E27FC236}">
                <a16:creationId xmlns:a16="http://schemas.microsoft.com/office/drawing/2014/main" id="{3974D309-AB58-4622-8CA6-5746E5825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09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La répétition croisée aide à passer du calcul à la justification professionnelle.</a:t>
            </a:r>
          </a:p>
        </p:txBody>
      </p:sp>
      <p:sp>
        <p:nvSpPr>
          <p:cNvPr id="10" name="routine-axis">
            <a:extLst xmlns:a="http://schemas.openxmlformats.org/drawingml/2006/main">
              <a:ext uri="{FF2B5EF4-FFF2-40B4-BE49-F238E27FC236}">
                <a16:creationId xmlns:a16="http://schemas.microsoft.com/office/drawing/2014/main" id="{87B87944-7CEA-44D5-8759-9AD89B29F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676650"/>
            <a:ext cx="8686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0D2947"/>
            </a:solidFill>
            <a:prstDash val="solid"/>
          </a:ln>
        </p:spPr>
      </p:sp>
      <p:sp>
        <p:nvSpPr>
          <p:cNvPr id="11" name="routine-dot-0">
            <a:extLst xmlns:a="http://schemas.openxmlformats.org/drawingml/2006/main">
              <a:ext uri="{FF2B5EF4-FFF2-40B4-BE49-F238E27FC236}">
                <a16:creationId xmlns:a16="http://schemas.microsoft.com/office/drawing/2014/main" id="{C21F6954-61A3-4A05-8B6D-05931951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3909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12" name="routine-day-0">
            <a:extLst xmlns:a="http://schemas.openxmlformats.org/drawingml/2006/main">
              <a:ext uri="{FF2B5EF4-FFF2-40B4-BE49-F238E27FC236}">
                <a16:creationId xmlns:a16="http://schemas.microsoft.com/office/drawing/2014/main" id="{0A110517-2C71-421F-A483-DDD9ADA0C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24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SÉANCE 1</a:t>
            </a:r>
          </a:p>
        </p:txBody>
      </p:sp>
      <p:sp>
        <p:nvSpPr>
          <p:cNvPr id="13" name="routine-title-0">
            <a:extLst xmlns:a="http://schemas.openxmlformats.org/drawingml/2006/main">
              <a:ext uri="{FF2B5EF4-FFF2-40B4-BE49-F238E27FC236}">
                <a16:creationId xmlns:a16="http://schemas.microsoft.com/office/drawing/2014/main" id="{FFCBCEFC-C63C-408A-AFCE-D631AE750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4229100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Périmètre</a:t>
            </a:r>
          </a:p>
        </p:txBody>
      </p:sp>
      <p:sp>
        <p:nvSpPr>
          <p:cNvPr id="14" name="routine-body-0">
            <a:extLst xmlns:a="http://schemas.openxmlformats.org/drawingml/2006/main">
              <a:ext uri="{FF2B5EF4-FFF2-40B4-BE49-F238E27FC236}">
                <a16:creationId xmlns:a16="http://schemas.microsoft.com/office/drawing/2014/main" id="{DC0575E9-AAF2-45E5-9B0A-AD50A800D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4781550"/>
            <a:ext cx="2133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Un exercice de contrôle et de méthode.</a:t>
            </a:r>
          </a:p>
        </p:txBody>
      </p:sp>
      <p:sp>
        <p:nvSpPr>
          <p:cNvPr id="15" name="routine-dot-1">
            <a:extLst xmlns:a="http://schemas.openxmlformats.org/drawingml/2006/main">
              <a:ext uri="{FF2B5EF4-FFF2-40B4-BE49-F238E27FC236}">
                <a16:creationId xmlns:a16="http://schemas.microsoft.com/office/drawing/2014/main" id="{BDC7391D-E4D6-43A0-ADDF-6361FF7F0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909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16" name="routine-day-1">
            <a:extLst xmlns:a="http://schemas.openxmlformats.org/drawingml/2006/main">
              <a:ext uri="{FF2B5EF4-FFF2-40B4-BE49-F238E27FC236}">
                <a16:creationId xmlns:a16="http://schemas.microsoft.com/office/drawing/2014/main" id="{BE57E8E3-55BE-4B81-8DE5-FA4ECA437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724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SÉANCE 2</a:t>
            </a:r>
          </a:p>
        </p:txBody>
      </p:sp>
      <p:sp>
        <p:nvSpPr>
          <p:cNvPr id="17" name="routine-title-1">
            <a:extLst xmlns:a="http://schemas.openxmlformats.org/drawingml/2006/main">
              <a:ext uri="{FF2B5EF4-FFF2-40B4-BE49-F238E27FC236}">
                <a16:creationId xmlns:a16="http://schemas.microsoft.com/office/drawing/2014/main" id="{90582A2A-2605-4F86-8D46-2CDF0C604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229100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Écritures</a:t>
            </a:r>
          </a:p>
        </p:txBody>
      </p:sp>
      <p:sp>
        <p:nvSpPr>
          <p:cNvPr id="18" name="routine-body-1">
            <a:extLst xmlns:a="http://schemas.openxmlformats.org/drawingml/2006/main">
              <a:ext uri="{FF2B5EF4-FFF2-40B4-BE49-F238E27FC236}">
                <a16:creationId xmlns:a16="http://schemas.microsoft.com/office/drawing/2014/main" id="{A17BF1A4-38BA-4A85-87C1-F5456C809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781550"/>
            <a:ext cx="2133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Trois retraitements commentés.</a:t>
            </a:r>
          </a:p>
        </p:txBody>
      </p:sp>
      <p:sp>
        <p:nvSpPr>
          <p:cNvPr id="19" name="routine-dot-2">
            <a:extLst xmlns:a="http://schemas.openxmlformats.org/drawingml/2006/main">
              <a:ext uri="{FF2B5EF4-FFF2-40B4-BE49-F238E27FC236}">
                <a16:creationId xmlns:a16="http://schemas.microsoft.com/office/drawing/2014/main" id="{680C15CF-9C3A-4B14-B293-082B904DD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3909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1B31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20" name="routine-day-2">
            <a:extLst xmlns:a="http://schemas.openxmlformats.org/drawingml/2006/main">
              <a:ext uri="{FF2B5EF4-FFF2-40B4-BE49-F238E27FC236}">
                <a16:creationId xmlns:a16="http://schemas.microsoft.com/office/drawing/2014/main" id="{FE413D2A-5B1C-4438-B1D0-CF0CA5932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724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SÉANCE 3</a:t>
            </a:r>
          </a:p>
        </p:txBody>
      </p:sp>
      <p:sp>
        <p:nvSpPr>
          <p:cNvPr id="21" name="routine-title-2">
            <a:extLst xmlns:a="http://schemas.openxmlformats.org/drawingml/2006/main">
              <a:ext uri="{FF2B5EF4-FFF2-40B4-BE49-F238E27FC236}">
                <a16:creationId xmlns:a16="http://schemas.microsoft.com/office/drawing/2014/main" id="{32EFA8B6-0063-489E-A009-73C4C5219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4229100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Audit</a:t>
            </a:r>
          </a:p>
        </p:txBody>
      </p:sp>
      <p:sp>
        <p:nvSpPr>
          <p:cNvPr id="22" name="routine-body-2">
            <a:extLst xmlns:a="http://schemas.openxmlformats.org/drawingml/2006/main">
              <a:ext uri="{FF2B5EF4-FFF2-40B4-BE49-F238E27FC236}">
                <a16:creationId xmlns:a16="http://schemas.microsoft.com/office/drawing/2014/main" id="{6A465EE2-3654-4EF5-917F-E1B9D269F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4781550"/>
            <a:ext cx="2133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Un risque, une assertion, deux tests.</a:t>
            </a:r>
          </a:p>
        </p:txBody>
      </p:sp>
      <p:sp>
        <p:nvSpPr>
          <p:cNvPr id="23" name="routine-dot-3">
            <a:extLst xmlns:a="http://schemas.openxmlformats.org/drawingml/2006/main">
              <a:ext uri="{FF2B5EF4-FFF2-40B4-BE49-F238E27FC236}">
                <a16:creationId xmlns:a16="http://schemas.microsoft.com/office/drawing/2014/main" id="{6288AB85-0EA0-4509-8177-950C29196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390900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24" name="routine-day-3">
            <a:extLst xmlns:a="http://schemas.openxmlformats.org/drawingml/2006/main">
              <a:ext uri="{FF2B5EF4-FFF2-40B4-BE49-F238E27FC236}">
                <a16:creationId xmlns:a16="http://schemas.microsoft.com/office/drawing/2014/main" id="{7A70B500-27A2-4398-A0D9-2CF94175E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724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SÉANCE 4</a:t>
            </a:r>
          </a:p>
        </p:txBody>
      </p:sp>
      <p:sp>
        <p:nvSpPr>
          <p:cNvPr id="25" name="routine-title-3">
            <a:extLst xmlns:a="http://schemas.openxmlformats.org/drawingml/2006/main">
              <a:ext uri="{FF2B5EF4-FFF2-40B4-BE49-F238E27FC236}">
                <a16:creationId xmlns:a16="http://schemas.microsoft.com/office/drawing/2014/main" id="{352CC350-88BF-4279-881A-C3BBDCE97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229100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Synthèse</a:t>
            </a:r>
          </a:p>
        </p:txBody>
      </p:sp>
      <p:sp>
        <p:nvSpPr>
          <p:cNvPr id="26" name="routine-body-3">
            <a:extLst xmlns:a="http://schemas.openxmlformats.org/drawingml/2006/main">
              <a:ext uri="{FF2B5EF4-FFF2-40B4-BE49-F238E27FC236}">
                <a16:creationId xmlns:a16="http://schemas.microsoft.com/office/drawing/2014/main" id="{709E1380-5D23-4B09-ACA1-F89A1E55A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781550"/>
            <a:ext cx="21336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Cas mixte et contrôle de cohérence.</a:t>
            </a:r>
          </a:p>
        </p:txBody>
      </p:sp>
    </p:spTree>
    <p:extLst>
      <p:ext uri="{BB962C8B-B14F-4D97-AF65-F5344CB8AC3E}">
        <p14:creationId xmlns:p14="http://schemas.microsoft.com/office/powerpoint/2010/main" val="12196612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6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top-rule-8">
            <a:extLst xmlns:a="http://schemas.openxmlformats.org/drawingml/2006/main">
              <a:ext uri="{FF2B5EF4-FFF2-40B4-BE49-F238E27FC236}">
                <a16:creationId xmlns:a16="http://schemas.microsoft.com/office/drawing/2014/main" id="{670A8866-789E-4380-A5FD-A7BF9C3DB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B6B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8">
            <a:extLst xmlns:a="http://schemas.openxmlformats.org/drawingml/2006/main">
              <a:ext uri="{FF2B5EF4-FFF2-40B4-BE49-F238E27FC236}">
                <a16:creationId xmlns:a16="http://schemas.microsoft.com/office/drawing/2014/main" id="{399F5A0F-93E2-4BF2-AC48-A9E77BA94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 &amp; MÉTHODES  |  ROMAIN APPERCEL</a:t>
            </a:r>
          </a:p>
        </p:txBody>
      </p:sp>
      <p:sp>
        <p:nvSpPr>
          <p:cNvPr id="3" name="section-8">
            <a:extLst xmlns:a="http://schemas.openxmlformats.org/drawingml/2006/main">
              <a:ext uri="{FF2B5EF4-FFF2-40B4-BE49-F238E27FC236}">
                <a16:creationId xmlns:a16="http://schemas.microsoft.com/office/drawing/2014/main" id="{DA7A7ED0-CBEB-495E-AF8E-801C9BC28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47650"/>
            <a:ext cx="3162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DSCG UE 4</a:t>
            </a:r>
          </a:p>
        </p:txBody>
      </p:sp>
      <p:sp>
        <p:nvSpPr>
          <p:cNvPr id="4" name="footer-line-8">
            <a:extLst xmlns:a="http://schemas.openxmlformats.org/drawingml/2006/main">
              <a:ext uri="{FF2B5EF4-FFF2-40B4-BE49-F238E27FC236}">
                <a16:creationId xmlns:a16="http://schemas.microsoft.com/office/drawing/2014/main" id="{0235F198-712F-438D-B62B-3B8652A3C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0D2947"/>
            </a:solidFill>
            <a:prstDash val="solid"/>
          </a:ln>
        </p:spPr>
      </p:sp>
      <p:sp>
        <p:nvSpPr>
          <p:cNvPr id="5" name="footer-tag-8">
            <a:extLst xmlns:a="http://schemas.openxmlformats.org/drawingml/2006/main">
              <a:ext uri="{FF2B5EF4-FFF2-40B4-BE49-F238E27FC236}">
                <a16:creationId xmlns:a16="http://schemas.microsoft.com/office/drawing/2014/main" id="{56834BA6-5DD6-46B5-B21B-E5F827693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8397AA"/>
                </a:solidFill>
                <a:latin typeface="Arial"/>
                <a:ea typeface="Arial"/>
                <a:cs typeface="Arial"/>
              </a:rPr>
              <a:t>Comprendre. S’entraîner. Appliquer.</a:t>
            </a:r>
          </a:p>
        </p:txBody>
      </p:sp>
      <p:sp>
        <p:nvSpPr>
          <p:cNvPr id="6" name="page-8">
            <a:extLst xmlns:a="http://schemas.openxmlformats.org/drawingml/2006/main">
              <a:ext uri="{FF2B5EF4-FFF2-40B4-BE49-F238E27FC236}">
                <a16:creationId xmlns:a16="http://schemas.microsoft.com/office/drawing/2014/main" id="{0B203676-53F1-479F-9E0B-FB5E42F61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53415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397A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8397AA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7" name="kicker">
            <a:extLst xmlns:a="http://schemas.openxmlformats.org/drawingml/2006/main">
              <a:ext uri="{FF2B5EF4-FFF2-40B4-BE49-F238E27FC236}">
                <a16:creationId xmlns:a16="http://schemas.microsoft.com/office/drawing/2014/main" id="{DD1BA48D-50CB-45E3-A723-0F0D8CB6C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SYNTHÈSE</a:t>
            </a:r>
          </a:p>
        </p:txBody>
      </p:sp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45097CA-E9DA-4056-B17A-C4CE0B42B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Votre méthode tient en cinq verbes</a:t>
            </a:r>
          </a:p>
        </p:txBody>
      </p:sp>
      <p:sp>
        <p:nvSpPr>
          <p:cNvPr id="9" name="close-intro">
            <a:extLst xmlns:a="http://schemas.openxmlformats.org/drawingml/2006/main">
              <a:ext uri="{FF2B5EF4-FFF2-40B4-BE49-F238E27FC236}">
                <a16:creationId xmlns:a16="http://schemas.microsoft.com/office/drawing/2014/main" id="{9ACCA121-F061-4F8F-80B2-8EA2562A7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952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Faites-les apparaître dans vos calculs et dans vos réponses rédigées.</a:t>
            </a:r>
          </a:p>
        </p:txBody>
      </p:sp>
      <p:sp>
        <p:nvSpPr>
          <p:cNvPr id="10" name="verb-index-0">
            <a:extLst xmlns:a="http://schemas.openxmlformats.org/drawingml/2006/main">
              <a:ext uri="{FF2B5EF4-FFF2-40B4-BE49-F238E27FC236}">
                <a16:creationId xmlns:a16="http://schemas.microsoft.com/office/drawing/2014/main" id="{36F0740A-3A0B-4C1C-8796-903294443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145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verb-0">
            <a:extLst xmlns:a="http://schemas.openxmlformats.org/drawingml/2006/main">
              <a:ext uri="{FF2B5EF4-FFF2-40B4-BE49-F238E27FC236}">
                <a16:creationId xmlns:a16="http://schemas.microsoft.com/office/drawing/2014/main" id="{128DC985-8C12-4339-A9B2-CD9A86796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26695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Cadrer</a:t>
            </a:r>
          </a:p>
        </p:txBody>
      </p:sp>
      <p:sp>
        <p:nvSpPr>
          <p:cNvPr id="12" name="verb-rule-0">
            <a:extLst xmlns:a="http://schemas.openxmlformats.org/drawingml/2006/main">
              <a:ext uri="{FF2B5EF4-FFF2-40B4-BE49-F238E27FC236}">
                <a16:creationId xmlns:a16="http://schemas.microsoft.com/office/drawing/2014/main" id="{65A132F3-86C8-4133-BF50-46C7D2C21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438400"/>
            <a:ext cx="15049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13" name="verb-index-1">
            <a:extLst xmlns:a="http://schemas.openxmlformats.org/drawingml/2006/main">
              <a:ext uri="{FF2B5EF4-FFF2-40B4-BE49-F238E27FC236}">
                <a16:creationId xmlns:a16="http://schemas.microsoft.com/office/drawing/2014/main" id="{61DC8A24-ED07-4ABA-BB2C-68E15BBE0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813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verb-1">
            <a:extLst xmlns:a="http://schemas.openxmlformats.org/drawingml/2006/main">
              <a:ext uri="{FF2B5EF4-FFF2-40B4-BE49-F238E27FC236}">
                <a16:creationId xmlns:a16="http://schemas.microsoft.com/office/drawing/2014/main" id="{7A855085-9BA4-4D57-9DF6-44C399EA2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3370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Calculer</a:t>
            </a:r>
          </a:p>
        </p:txBody>
      </p:sp>
      <p:sp>
        <p:nvSpPr>
          <p:cNvPr id="15" name="verb-rule-1">
            <a:extLst xmlns:a="http://schemas.openxmlformats.org/drawingml/2006/main">
              <a:ext uri="{FF2B5EF4-FFF2-40B4-BE49-F238E27FC236}">
                <a16:creationId xmlns:a16="http://schemas.microsoft.com/office/drawing/2014/main" id="{301F0C4A-6B06-491F-A4E4-D2F65E17F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105150"/>
            <a:ext cx="2057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16" name="verb-index-2">
            <a:extLst xmlns:a="http://schemas.openxmlformats.org/drawingml/2006/main">
              <a:ext uri="{FF2B5EF4-FFF2-40B4-BE49-F238E27FC236}">
                <a16:creationId xmlns:a16="http://schemas.microsoft.com/office/drawing/2014/main" id="{4FABDBEC-DFB4-43CD-82E0-7CB20ECEE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480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verb-2">
            <a:extLst xmlns:a="http://schemas.openxmlformats.org/drawingml/2006/main">
              <a:ext uri="{FF2B5EF4-FFF2-40B4-BE49-F238E27FC236}">
                <a16:creationId xmlns:a16="http://schemas.microsoft.com/office/drawing/2014/main" id="{B8B4838C-75F7-4AB8-8535-DB3726937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0045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Expliquer</a:t>
            </a:r>
          </a:p>
        </p:txBody>
      </p:sp>
      <p:sp>
        <p:nvSpPr>
          <p:cNvPr id="18" name="verb-rule-2">
            <a:extLst xmlns:a="http://schemas.openxmlformats.org/drawingml/2006/main">
              <a:ext uri="{FF2B5EF4-FFF2-40B4-BE49-F238E27FC236}">
                <a16:creationId xmlns:a16="http://schemas.microsoft.com/office/drawing/2014/main" id="{E4EF5B82-86DB-4EA0-80CE-7793E08B0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771900"/>
            <a:ext cx="26098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19" name="verb-index-3">
            <a:extLst xmlns:a="http://schemas.openxmlformats.org/drawingml/2006/main">
              <a:ext uri="{FF2B5EF4-FFF2-40B4-BE49-F238E27FC236}">
                <a16:creationId xmlns:a16="http://schemas.microsoft.com/office/drawing/2014/main" id="{7D694D34-F5FD-4602-B728-5D0B517E6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1482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verb-3">
            <a:extLst xmlns:a="http://schemas.openxmlformats.org/drawingml/2006/main">
              <a:ext uri="{FF2B5EF4-FFF2-40B4-BE49-F238E27FC236}">
                <a16:creationId xmlns:a16="http://schemas.microsoft.com/office/drawing/2014/main" id="{C4241200-F20B-424A-B4CA-31EE3A3D5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26720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Contrôler</a:t>
            </a:r>
          </a:p>
        </p:txBody>
      </p:sp>
      <p:sp>
        <p:nvSpPr>
          <p:cNvPr id="21" name="verb-rule-3">
            <a:extLst xmlns:a="http://schemas.openxmlformats.org/drawingml/2006/main">
              <a:ext uri="{FF2B5EF4-FFF2-40B4-BE49-F238E27FC236}">
                <a16:creationId xmlns:a16="http://schemas.microsoft.com/office/drawing/2014/main" id="{42D0B912-2A8B-4CC6-A31D-CC51E3AC1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438650"/>
            <a:ext cx="3162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22" name="verb-index-4">
            <a:extLst xmlns:a="http://schemas.openxmlformats.org/drawingml/2006/main">
              <a:ext uri="{FF2B5EF4-FFF2-40B4-BE49-F238E27FC236}">
                <a16:creationId xmlns:a16="http://schemas.microsoft.com/office/drawing/2014/main" id="{D8599C77-2EDA-4BBA-A8A7-0117ED0AE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81575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4CB6B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4CB6B4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3" name="verb-4">
            <a:extLst xmlns:a="http://schemas.openxmlformats.org/drawingml/2006/main">
              <a:ext uri="{FF2B5EF4-FFF2-40B4-BE49-F238E27FC236}">
                <a16:creationId xmlns:a16="http://schemas.microsoft.com/office/drawing/2014/main" id="{2E0AE89F-DB75-4B13-9F84-0EF3BBB33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933950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Conclure</a:t>
            </a:r>
          </a:p>
        </p:txBody>
      </p:sp>
      <p:sp>
        <p:nvSpPr>
          <p:cNvPr id="24" name="verb-rule-4">
            <a:extLst xmlns:a="http://schemas.openxmlformats.org/drawingml/2006/main">
              <a:ext uri="{FF2B5EF4-FFF2-40B4-BE49-F238E27FC236}">
                <a16:creationId xmlns:a16="http://schemas.microsoft.com/office/drawing/2014/main" id="{3CA48B5A-FDD1-43A3-924C-AB40516B5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05400"/>
            <a:ext cx="3714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25" name="close-panel">
            <a:extLst xmlns:a="http://schemas.openxmlformats.org/drawingml/2006/main">
              <a:ext uri="{FF2B5EF4-FFF2-40B4-BE49-F238E27FC236}">
                <a16:creationId xmlns:a16="http://schemas.microsoft.com/office/drawing/2014/main" id="{F4EF228D-D06B-4DC7-83EE-713EECC9C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228850"/>
            <a:ext cx="3600450" cy="314325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081B31"/>
          </a:solidFill>
          <a:ln xmlns:a="http://schemas.openxmlformats.org/drawingml/2006/main" w="19050">
            <a:solidFill>
              <a:srgbClr val="4CB6B4"/>
            </a:solidFill>
            <a:prstDash val="solid"/>
          </a:ln>
        </p:spPr>
      </p:sp>
      <p:sp>
        <p:nvSpPr>
          <p:cNvPr id="26" name="close-panel-title">
            <a:extLst xmlns:a="http://schemas.openxmlformats.org/drawingml/2006/main">
              <a:ext uri="{FF2B5EF4-FFF2-40B4-BE49-F238E27FC236}">
                <a16:creationId xmlns:a16="http://schemas.microsoft.com/office/drawing/2014/main" id="{629DC847-3D2C-4623-B27F-3476C5E6D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705100"/>
            <a:ext cx="28384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2135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AF8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AF8F2"/>
                </a:solidFill>
                <a:latin typeface="Arial"/>
                <a:ea typeface="Arial"/>
                <a:cs typeface="Arial"/>
              </a:rPr>
              <a:t>Le chiffre devient professionnel quand il est justifié, contrôlé et relié à une conclusion.</a:t>
            </a:r>
          </a:p>
        </p:txBody>
      </p:sp>
      <p:sp>
        <p:nvSpPr>
          <p:cNvPr id="27" name="close-panel-rule">
            <a:extLst xmlns:a="http://schemas.openxmlformats.org/drawingml/2006/main">
              <a:ext uri="{FF2B5EF4-FFF2-40B4-BE49-F238E27FC236}">
                <a16:creationId xmlns:a16="http://schemas.microsoft.com/office/drawing/2014/main" id="{8ABE9C1C-EB37-4EE5-A036-E0D5040D3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4400550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4CB6B4"/>
            </a:solidFill>
            <a:prstDash val="solid"/>
          </a:ln>
        </p:spPr>
      </p:sp>
      <p:sp>
        <p:nvSpPr>
          <p:cNvPr id="28" name="close-panel-site">
            <a:extLst xmlns:a="http://schemas.openxmlformats.org/drawingml/2006/main">
              <a:ext uri="{FF2B5EF4-FFF2-40B4-BE49-F238E27FC236}">
                <a16:creationId xmlns:a16="http://schemas.microsoft.com/office/drawing/2014/main" id="{06E3939F-7197-4FC3-99E2-E49503300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667250"/>
            <a:ext cx="2952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B9C7D4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9C7D4"/>
                </a:solidFill>
                <a:latin typeface="Arial"/>
                <a:ea typeface="Arial"/>
                <a:cs typeface="Arial"/>
              </a:rPr>
              <a:t>risques-et-methodes.romainap.chatgpt.site</a:t>
            </a:r>
          </a:p>
        </p:txBody>
      </p:sp>
    </p:spTree>
    <p:extLst>
      <p:ext uri="{BB962C8B-B14F-4D97-AF65-F5344CB8AC3E}">
        <p14:creationId xmlns:p14="http://schemas.microsoft.com/office/powerpoint/2010/main" val="21385508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2026-07-28T11:48:31.5050000Z</dcterms:created>
  <dcterms:modified xsi:type="dcterms:W3CDTF">2026-07-28T11:48:31.5050000Z</dcterms:modified>
</coreProperties>
</file>