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336c2a75c15448e" /><Relationship Type="http://schemas.openxmlformats.org/officeDocument/2006/relationships/extended-properties" Target="/docProps/app.xml" Id="R79cf2a2d693041ec" /><Relationship Type="http://schemas.openxmlformats.org/officeDocument/2006/relationships/officeDocument" Target="/ppt/presentation.xml" Id="R5017818906804be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4b8ea3e22b14042"/>
  </p:sldMasterIdLst>
  <p:notesMasterIdLst>
    <p:notesMasterId xmlns:r="http://schemas.openxmlformats.org/officeDocument/2006/relationships" r:id="R5224936efd694a49"/>
  </p:notesMasterIdLst>
  <p:sldIdLst>
    <p:sldId xmlns:r="http://schemas.openxmlformats.org/officeDocument/2006/relationships" id="256" r:id="Re6ee417306cd4cd3"/>
    <p:sldId xmlns:r="http://schemas.openxmlformats.org/officeDocument/2006/relationships" id="257" r:id="R72338823b14b485a"/>
    <p:sldId xmlns:r="http://schemas.openxmlformats.org/officeDocument/2006/relationships" id="258" r:id="Radd11d89ead24349"/>
    <p:sldId xmlns:r="http://schemas.openxmlformats.org/officeDocument/2006/relationships" id="259" r:id="R9f5aaf6919d1410c"/>
    <p:sldId xmlns:r="http://schemas.openxmlformats.org/officeDocument/2006/relationships" id="260" r:id="R37ed0bdd98ed4eda"/>
    <p:sldId xmlns:r="http://schemas.openxmlformats.org/officeDocument/2006/relationships" id="261" r:id="Re3cbf09ceba843ae"/>
    <p:sldId xmlns:r="http://schemas.openxmlformats.org/officeDocument/2006/relationships" id="262" r:id="Rdf2ce2a8f80f43af"/>
    <p:sldId xmlns:r="http://schemas.openxmlformats.org/officeDocument/2006/relationships" id="263" r:id="Rf8695a15a79443cb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c695bf934f94996" /><Relationship Type="http://schemas.openxmlformats.org/officeDocument/2006/relationships/slideMaster" Target="/ppt/slideMasters/slideMaster1.xml" Id="R94b8ea3e22b14042" /><Relationship Type="http://schemas.openxmlformats.org/officeDocument/2006/relationships/notesMaster" Target="/ppt/notesMasters/notesMaster1.xml" Id="R5224936efd694a49" /><Relationship Type="http://schemas.openxmlformats.org/officeDocument/2006/relationships/presProps" Target="/ppt/presProps.xml" Id="R4a4478cf74954ccd" /><Relationship Type="http://schemas.openxmlformats.org/officeDocument/2006/relationships/tableStyles" Target="/ppt/tableStyles.xml" Id="R6dae257f6cdb4165" /><Relationship Type="http://schemas.openxmlformats.org/officeDocument/2006/relationships/slide" Target="/ppt/slides/slide1.xml" Id="Re6ee417306cd4cd3" /><Relationship Type="http://schemas.openxmlformats.org/officeDocument/2006/relationships/slide" Target="/ppt/slides/slide2.xml" Id="R72338823b14b485a" /><Relationship Type="http://schemas.openxmlformats.org/officeDocument/2006/relationships/slide" Target="/ppt/slides/slide3.xml" Id="Radd11d89ead24349" /><Relationship Type="http://schemas.openxmlformats.org/officeDocument/2006/relationships/slide" Target="/ppt/slides/slide4.xml" Id="R9f5aaf6919d1410c" /><Relationship Type="http://schemas.openxmlformats.org/officeDocument/2006/relationships/slide" Target="/ppt/slides/slide5.xml" Id="R37ed0bdd98ed4eda" /><Relationship Type="http://schemas.openxmlformats.org/officeDocument/2006/relationships/slide" Target="/ppt/slides/slide6.xml" Id="Re3cbf09ceba843ae" /><Relationship Type="http://schemas.openxmlformats.org/officeDocument/2006/relationships/slide" Target="/ppt/slides/slide7.xml" Id="Rdf2ce2a8f80f43af" /><Relationship Type="http://schemas.openxmlformats.org/officeDocument/2006/relationships/slide" Target="/ppt/slides/slide8.xml" Id="Rf8695a15a79443c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9fdcd9a541f416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9004a254d894059" /><Relationship Type="http://schemas.openxmlformats.org/officeDocument/2006/relationships/notesMaster" Target="/ppt/notesMasters/notesMaster1.xml" Id="Rb440ee5625334dd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e83b2d6e0e045af" /><Relationship Type="http://schemas.openxmlformats.org/officeDocument/2006/relationships/notesMaster" Target="/ppt/notesMasters/notesMaster1.xml" Id="R908085d84417475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67e889bec5d4781" /><Relationship Type="http://schemas.openxmlformats.org/officeDocument/2006/relationships/notesMaster" Target="/ppt/notesMasters/notesMaster1.xml" Id="Rb8910b527ea04e1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83b71a596594cde" /><Relationship Type="http://schemas.openxmlformats.org/officeDocument/2006/relationships/notesMaster" Target="/ppt/notesMasters/notesMaster1.xml" Id="Reffd0f56c67c40c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3a3371577444587" /><Relationship Type="http://schemas.openxmlformats.org/officeDocument/2006/relationships/notesMaster" Target="/ppt/notesMasters/notesMaster1.xml" Id="Rec68c720232141a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2d7dc6426aa406d" /><Relationship Type="http://schemas.openxmlformats.org/officeDocument/2006/relationships/notesMaster" Target="/ppt/notesMasters/notesMaster1.xml" Id="R75a2b8b7a70044d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c9d8779c8a54659" /><Relationship Type="http://schemas.openxmlformats.org/officeDocument/2006/relationships/notesMaster" Target="/ppt/notesMasters/notesMaster1.xml" Id="R5f34fd7d83d2489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5048cf4bd3d4f9d" /><Relationship Type="http://schemas.openxmlformats.org/officeDocument/2006/relationships/notesMaster" Target="/ppt/notesMasters/notesMaster1.xml" Id="Rc09a1d90a591457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Direction visuelle et identité fournies par le commanditaire.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https://www.youtube.com/@risquesetmethodes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Architecture pédagogique inspirée du processus ISO 31000 et du cadre AMF.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https://www.iso.org/fr/standard/65694.html (consulté le 28 juillet 2026)</a:t>
            </a:r>
          </a:p>
          <a:p xmlns:a="http://schemas.openxmlformats.org/drawingml/2006/main">
            <a:r>
              <a:t>- https://www.amf-france.org/fr/reglementation/doctrine/doc-2010-16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Formulation pédagogique d’un scénario de risque.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https://www.iso.org/fr/standard/65694.html (consulté le 28 juillet 2026)</a:t>
            </a:r>
          </a:p>
          <a:p xmlns:a="http://schemas.openxmlformats.org/drawingml/2006/main">
            <a:r>
              <a:t>- https://www.amf-france.org/fr/reglementation/doctrine/doc-2010-16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Distinction entre risque inhérent, maîtrise et risque résiduel.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https://www.iso.org/fr/standard/65694.html (consulté le 28 juillet 2026)</a:t>
            </a:r>
          </a:p>
          <a:p xmlns:a="http://schemas.openxmlformats.org/drawingml/2006/main">
            <a:r>
              <a:t>- https://www.amf-france.org/fr/reglementation/doctrine/doc-2010-16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 fictif d’externalisation et de continuité.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https://www.iso.org/fr/standard/65694.html (consulté le 28 juillet 2026)</a:t>
            </a:r>
          </a:p>
          <a:p xmlns:a="http://schemas.openxmlformats.org/drawingml/2006/main">
            <a:r>
              <a:t>- https://www.amf-france.org/fr/reglementation/doctrine/doc-2010-16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Points de vigilance pédagogiques.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https://www.iso.org/fr/standard/65694.html (consulté le 28 juillet 2026)</a:t>
            </a:r>
          </a:p>
          <a:p xmlns:a="http://schemas.openxmlformats.org/drawingml/2006/main">
            <a:r>
              <a:t>- https://www.amf-france.org/fr/reglementation/doctrine/doc-2010-16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Rythme de revue proposé à titre de méthode, à adapter au contexte.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https://www.iso.org/fr/standard/65694.html (consulté le 28 juillet 2026)</a:t>
            </a:r>
          </a:p>
          <a:p xmlns:a="http://schemas.openxmlformats.org/drawingml/2006/main">
            <a:r>
              <a:t>- https://www.amf-france.org/fr/reglementation/doctrine/doc-2010-16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Synthèse pédagogique.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https://www.iso.org/fr/standard/65694.html (consulté le 28 juillet 2026)</a:t>
            </a:r>
          </a:p>
          <a:p xmlns:a="http://schemas.openxmlformats.org/drawingml/2006/main">
            <a:r>
              <a:t>- https://www.amf-france.org/fr/reglementation/doctrine/doc-2010-16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219e1bdbfc47e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81ccad85a4d4a48" /><Relationship Type="http://schemas.openxmlformats.org/officeDocument/2006/relationships/slideLayout" Target="/ppt/slideLayouts/slideLayout1.xml" Id="R356147036042493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56147036042493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e1fcd9618342b1" /><Relationship Type="http://schemas.openxmlformats.org/officeDocument/2006/relationships/notesSlide" Target="/ppt/notesSlides/notesSlide1.xml" Id="R58192751f6244fa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3487d857b14b1a" /><Relationship Type="http://schemas.openxmlformats.org/officeDocument/2006/relationships/notesSlide" Target="/ppt/notesSlides/notesSlide2.xml" Id="R305b4801b6c4497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e1d8506fa1430f" /><Relationship Type="http://schemas.openxmlformats.org/officeDocument/2006/relationships/notesSlide" Target="/ppt/notesSlides/notesSlide3.xml" Id="Rf1161dc30d2e460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774d532f42471c" /><Relationship Type="http://schemas.openxmlformats.org/officeDocument/2006/relationships/notesSlide" Target="/ppt/notesSlides/notesSlide4.xml" Id="R4890b875f58d472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80d044d786422c" /><Relationship Type="http://schemas.openxmlformats.org/officeDocument/2006/relationships/notesSlide" Target="/ppt/notesSlides/notesSlide5.xml" Id="R8c0e0f963d0945d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269b7bd7374537" /><Relationship Type="http://schemas.openxmlformats.org/officeDocument/2006/relationships/notesSlide" Target="/ppt/notesSlides/notesSlide6.xml" Id="R4c71752c7152488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00afbc2a524ecf" /><Relationship Type="http://schemas.openxmlformats.org/officeDocument/2006/relationships/notesSlide" Target="/ppt/notesSlides/notesSlide7.xml" Id="R457a6cec5f5e435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564c94dc01440b" /><Relationship Type="http://schemas.openxmlformats.org/officeDocument/2006/relationships/notesSlide" Target="/ppt/notesSlides/notesSlide8.xml" Id="Rfcd68c80d52f45a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cover-top">
            <a:extLst xmlns:a="http://schemas.openxmlformats.org/drawingml/2006/main">
              <a:ext uri="{FF2B5EF4-FFF2-40B4-BE49-F238E27FC236}">
                <a16:creationId xmlns:a16="http://schemas.microsoft.com/office/drawing/2014/main" id="{268C40B0-0AC5-4F14-9A0C-5D3CDAD99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over-brand">
            <a:extLst xmlns:a="http://schemas.openxmlformats.org/drawingml/2006/main">
              <a:ext uri="{FF2B5EF4-FFF2-40B4-BE49-F238E27FC236}">
                <a16:creationId xmlns:a16="http://schemas.microsoft.com/office/drawing/2014/main" id="{1C58E343-DF68-46A0-987C-81D88EF8D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cover-code">
            <a:extLst xmlns:a="http://schemas.openxmlformats.org/drawingml/2006/main">
              <a:ext uri="{FF2B5EF4-FFF2-40B4-BE49-F238E27FC236}">
                <a16:creationId xmlns:a16="http://schemas.microsoft.com/office/drawing/2014/main" id="{D7FA6011-61CA-40EA-98CC-FE891FBA7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GESTION DES RISQUES</a:t>
            </a:r>
          </a:p>
        </p:txBody>
      </p:sp>
      <p:sp>
        <p:nvSpPr>
          <p:cNvPr id="4" name="cover-title">
            <a:extLst xmlns:a="http://schemas.openxmlformats.org/drawingml/2006/main">
              <a:ext uri="{FF2B5EF4-FFF2-40B4-BE49-F238E27FC236}">
                <a16:creationId xmlns:a16="http://schemas.microsoft.com/office/drawing/2014/main" id="{5F70AAFE-5A29-4B6D-9C90-7EA57D3DA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723900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Gérer les</a:t>
            </a:r>
          </a:p>
          <a:p xmlns:a="http://schemas.openxmlformats.org/drawingml/2006/main">
            <a:pPr algn="l">
              <a:defRPr sz="4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risques</a:t>
            </a:r>
          </a:p>
        </p:txBody>
      </p:sp>
      <p:sp>
        <p:nvSpPr>
          <p:cNvPr id="5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0CB617AA-E7E0-4F70-8F82-043AAE708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52850"/>
            <a:ext cx="685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Relier l’incertitude aux objectifs, puis décider d’un traitement.</a:t>
            </a:r>
          </a:p>
        </p:txBody>
      </p:sp>
      <p:sp>
        <p:nvSpPr>
          <p:cNvPr id="6" name="cover-rule">
            <a:extLst xmlns:a="http://schemas.openxmlformats.org/drawingml/2006/main">
              <a:ext uri="{FF2B5EF4-FFF2-40B4-BE49-F238E27FC236}">
                <a16:creationId xmlns:a16="http://schemas.microsoft.com/office/drawing/2014/main" id="{2D2EC48D-FC8A-482F-B387-0BE02A900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4381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4CB6B4"/>
            </a:solidFill>
            <a:prstDash val="solid"/>
          </a:ln>
        </p:spPr>
      </p:sp>
      <p:sp>
        <p:nvSpPr>
          <p:cNvPr id="7" name="cover-signature">
            <a:extLst xmlns:a="http://schemas.openxmlformats.org/drawingml/2006/main">
              <a:ext uri="{FF2B5EF4-FFF2-40B4-BE49-F238E27FC236}">
                <a16:creationId xmlns:a16="http://schemas.microsoft.com/office/drawing/2014/main" id="{F9DC03C8-B87D-484A-B4C2-39DD7A841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05400"/>
            <a:ext cx="533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8" name="cover-audience">
            <a:extLst xmlns:a="http://schemas.openxmlformats.org/drawingml/2006/main">
              <a:ext uri="{FF2B5EF4-FFF2-40B4-BE49-F238E27FC236}">
                <a16:creationId xmlns:a16="http://schemas.microsoft.com/office/drawing/2014/main" id="{FDEA0C5F-BFB3-49BD-9A73-F1C3BE49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Support pédagogique • Étudiants et professionnels</a:t>
            </a:r>
          </a:p>
        </p:txBody>
      </p:sp>
      <p:sp>
        <p:nvSpPr>
          <p:cNvPr id="9" name="orbit-0">
            <a:extLst xmlns:a="http://schemas.openxmlformats.org/drawingml/2006/main">
              <a:ext uri="{FF2B5EF4-FFF2-40B4-BE49-F238E27FC236}">
                <a16:creationId xmlns:a16="http://schemas.microsoft.com/office/drawing/2014/main" id="{B9603A69-7723-49C7-BF54-57395666F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714500"/>
            <a:ext cx="2667000" cy="26670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4CB6B4"/>
            </a:solidFill>
            <a:prstDash val="solid"/>
          </a:ln>
        </p:spPr>
      </p:sp>
      <p:sp>
        <p:nvSpPr>
          <p:cNvPr id="10" name="orbit-1">
            <a:extLst xmlns:a="http://schemas.openxmlformats.org/drawingml/2006/main">
              <a:ext uri="{FF2B5EF4-FFF2-40B4-BE49-F238E27FC236}">
                <a16:creationId xmlns:a16="http://schemas.microsoft.com/office/drawing/2014/main" id="{DCAFDC9A-75BD-40CC-8FB2-CE9DE4930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000250"/>
            <a:ext cx="2095500" cy="20955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4CB6B4"/>
            </a:solidFill>
            <a:prstDash val="solid"/>
          </a:ln>
        </p:spPr>
      </p:sp>
      <p:sp>
        <p:nvSpPr>
          <p:cNvPr id="11" name="orbit-2">
            <a:extLst xmlns:a="http://schemas.openxmlformats.org/drawingml/2006/main">
              <a:ext uri="{FF2B5EF4-FFF2-40B4-BE49-F238E27FC236}">
                <a16:creationId xmlns:a16="http://schemas.microsoft.com/office/drawing/2014/main" id="{BE6F28AA-E52F-497C-A779-791497C35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286000"/>
            <a:ext cx="1524000" cy="15240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4CB6B4"/>
            </a:solidFill>
            <a:prstDash val="solid"/>
          </a:ln>
        </p:spPr>
      </p:sp>
      <p:sp>
        <p:nvSpPr>
          <p:cNvPr id="12" name="motif-x">
            <a:extLst xmlns:a="http://schemas.openxmlformats.org/drawingml/2006/main">
              <a:ext uri="{FF2B5EF4-FFF2-40B4-BE49-F238E27FC236}">
                <a16:creationId xmlns:a16="http://schemas.microsoft.com/office/drawing/2014/main" id="{92265D68-4D80-48BC-9128-AD3C50ABC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048000"/>
            <a:ext cx="2667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8397AA"/>
            </a:solidFill>
            <a:prstDash val="solid"/>
          </a:ln>
        </p:spPr>
      </p:sp>
      <p:sp>
        <p:nvSpPr>
          <p:cNvPr id="13" name="motif-y">
            <a:extLst xmlns:a="http://schemas.openxmlformats.org/drawingml/2006/main">
              <a:ext uri="{FF2B5EF4-FFF2-40B4-BE49-F238E27FC236}">
                <a16:creationId xmlns:a16="http://schemas.microsoft.com/office/drawing/2014/main" id="{3174897B-935D-43CA-8F35-863ED31CD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1714500"/>
            <a:ext cx="0" cy="2667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8397AA"/>
            </a:solidFill>
            <a:prstDash val="solid"/>
          </a:ln>
        </p:spPr>
      </p:sp>
      <p:sp>
        <p:nvSpPr>
          <p:cNvPr id="14" name="motif-core">
            <a:extLst xmlns:a="http://schemas.openxmlformats.org/drawingml/2006/main">
              <a:ext uri="{FF2B5EF4-FFF2-40B4-BE49-F238E27FC236}">
                <a16:creationId xmlns:a16="http://schemas.microsoft.com/office/drawing/2014/main" id="{913B8FAF-3575-41D1-8843-2806CAF1F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2752725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2947"/>
          </a:solidFill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15" name="cover-monogram">
            <a:extLst xmlns:a="http://schemas.openxmlformats.org/drawingml/2006/main">
              <a:ext uri="{FF2B5EF4-FFF2-40B4-BE49-F238E27FC236}">
                <a16:creationId xmlns:a16="http://schemas.microsoft.com/office/drawing/2014/main" id="{0982E63C-A897-4B48-ADD1-C62505243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86050"/>
            <a:ext cx="1485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330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RM</a:t>
            </a:r>
          </a:p>
        </p:txBody>
      </p:sp>
    </p:spTree>
    <p:extLst>
      <p:ext uri="{BB962C8B-B14F-4D97-AF65-F5344CB8AC3E}">
        <p14:creationId xmlns:p14="http://schemas.microsoft.com/office/powerpoint/2010/main" val="106219887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2">
            <a:extLst xmlns:a="http://schemas.openxmlformats.org/drawingml/2006/main">
              <a:ext uri="{FF2B5EF4-FFF2-40B4-BE49-F238E27FC236}">
                <a16:creationId xmlns:a16="http://schemas.microsoft.com/office/drawing/2014/main" id="{4C07E142-A359-49AA-B0CC-E8AD6B301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2">
            <a:extLst xmlns:a="http://schemas.openxmlformats.org/drawingml/2006/main">
              <a:ext uri="{FF2B5EF4-FFF2-40B4-BE49-F238E27FC236}">
                <a16:creationId xmlns:a16="http://schemas.microsoft.com/office/drawing/2014/main" id="{A7EDA8CE-D32C-4146-930B-A40F89750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2">
            <a:extLst xmlns:a="http://schemas.openxmlformats.org/drawingml/2006/main">
              <a:ext uri="{FF2B5EF4-FFF2-40B4-BE49-F238E27FC236}">
                <a16:creationId xmlns:a16="http://schemas.microsoft.com/office/drawing/2014/main" id="{7A650E1D-CB1F-4EBF-AB2D-366700DBE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GESTION DES RISQUES</a:t>
            </a:r>
          </a:p>
        </p:txBody>
      </p:sp>
      <p:sp>
        <p:nvSpPr>
          <p:cNvPr id="4" name="footer-line-2">
            <a:extLst xmlns:a="http://schemas.openxmlformats.org/drawingml/2006/main">
              <a:ext uri="{FF2B5EF4-FFF2-40B4-BE49-F238E27FC236}">
                <a16:creationId xmlns:a16="http://schemas.microsoft.com/office/drawing/2014/main" id="{0007D9B3-EF67-4F2D-868D-FF5C47781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2">
            <a:extLst xmlns:a="http://schemas.openxmlformats.org/drawingml/2006/main">
              <a:ext uri="{FF2B5EF4-FFF2-40B4-BE49-F238E27FC236}">
                <a16:creationId xmlns:a16="http://schemas.microsoft.com/office/drawing/2014/main" id="{80995FA9-B002-4FA7-9ABD-2FE9E7AD3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2">
            <a:extLst xmlns:a="http://schemas.openxmlformats.org/drawingml/2006/main">
              <a:ext uri="{FF2B5EF4-FFF2-40B4-BE49-F238E27FC236}">
                <a16:creationId xmlns:a16="http://schemas.microsoft.com/office/drawing/2014/main" id="{05567EFA-E859-404A-9101-9792A4FBD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F53A4592-C202-44C8-B85D-4E24F7026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ARCHITECTURE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2507D61-31F8-478F-A233-C6FC2C2D7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Le risque n’existe qu’en regard d’un objectif</a:t>
            </a:r>
          </a:p>
        </p:txBody>
      </p:sp>
      <p:sp>
        <p:nvSpPr>
          <p:cNvPr id="9" name="arch-intro">
            <a:extLst xmlns:a="http://schemas.openxmlformats.org/drawingml/2006/main">
              <a:ext uri="{FF2B5EF4-FFF2-40B4-BE49-F238E27FC236}">
                <a16:creationId xmlns:a16="http://schemas.microsoft.com/office/drawing/2014/main" id="{2268FD35-C57A-42C5-BE64-36E64B29C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981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Le processus relie contexte, appréciation, traitement, communication et surveillance.</a:t>
            </a:r>
          </a:p>
        </p:txBody>
      </p:sp>
      <p:sp>
        <p:nvSpPr>
          <p:cNvPr id="10" name="arch-line-0">
            <a:extLst xmlns:a="http://schemas.openxmlformats.org/drawingml/2006/main">
              <a:ext uri="{FF2B5EF4-FFF2-40B4-BE49-F238E27FC236}">
                <a16:creationId xmlns:a16="http://schemas.microsoft.com/office/drawing/2014/main" id="{49BFD924-F004-4719-9EE0-862E67BD7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0" cy="3162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4CB6B4"/>
            </a:solidFill>
            <a:prstDash val="solid"/>
          </a:ln>
        </p:spPr>
      </p:sp>
      <p:sp>
        <p:nvSpPr>
          <p:cNvPr id="11" name="arch-num-0">
            <a:extLst xmlns:a="http://schemas.openxmlformats.org/drawingml/2006/main">
              <a:ext uri="{FF2B5EF4-FFF2-40B4-BE49-F238E27FC236}">
                <a16:creationId xmlns:a16="http://schemas.microsoft.com/office/drawing/2014/main" id="{F4E8EA72-8EA8-43A3-B5C4-1BD592632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0275"/>
            <a:ext cx="762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2" name="arch-title-0">
            <a:extLst xmlns:a="http://schemas.openxmlformats.org/drawingml/2006/main">
              <a:ext uri="{FF2B5EF4-FFF2-40B4-BE49-F238E27FC236}">
                <a16:creationId xmlns:a16="http://schemas.microsoft.com/office/drawing/2014/main" id="{8BFC4E8B-3D85-4849-BD82-016A4CF9A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05125"/>
            <a:ext cx="3105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Cadrer</a:t>
            </a:r>
          </a:p>
        </p:txBody>
      </p:sp>
      <p:sp>
        <p:nvSpPr>
          <p:cNvPr id="13" name="arch-hours-0">
            <a:extLst xmlns:a="http://schemas.openxmlformats.org/drawingml/2006/main">
              <a:ext uri="{FF2B5EF4-FFF2-40B4-BE49-F238E27FC236}">
                <a16:creationId xmlns:a16="http://schemas.microsoft.com/office/drawing/2014/main" id="{BAE81E19-0798-499F-9FD9-0DECCF616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629025"/>
            <a:ext cx="3105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Objectifs et critères</a:t>
            </a:r>
          </a:p>
        </p:txBody>
      </p:sp>
      <p:sp>
        <p:nvSpPr>
          <p:cNvPr id="14" name="arch-body-0">
            <a:extLst xmlns:a="http://schemas.openxmlformats.org/drawingml/2006/main">
              <a:ext uri="{FF2B5EF4-FFF2-40B4-BE49-F238E27FC236}">
                <a16:creationId xmlns:a16="http://schemas.microsoft.com/office/drawing/2014/main" id="{0E4D7FDF-8F9E-42DA-95A6-395A2BC21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86225"/>
            <a:ext cx="31051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Périmètre, parties prenantes, appétence, seuils et hypothèses de décision.</a:t>
            </a:r>
          </a:p>
        </p:txBody>
      </p:sp>
      <p:sp>
        <p:nvSpPr>
          <p:cNvPr id="15" name="arch-line-1">
            <a:extLst xmlns:a="http://schemas.openxmlformats.org/drawingml/2006/main">
              <a:ext uri="{FF2B5EF4-FFF2-40B4-BE49-F238E27FC236}">
                <a16:creationId xmlns:a16="http://schemas.microsoft.com/office/drawing/2014/main" id="{0B21E66B-AAA7-4D46-BB5F-EFD6BCEEA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38375"/>
            <a:ext cx="0" cy="3162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4CB6B4"/>
            </a:solidFill>
            <a:prstDash val="solid"/>
          </a:ln>
        </p:spPr>
      </p:sp>
      <p:sp>
        <p:nvSpPr>
          <p:cNvPr id="16" name="arch-num-1">
            <a:extLst xmlns:a="http://schemas.openxmlformats.org/drawingml/2006/main">
              <a:ext uri="{FF2B5EF4-FFF2-40B4-BE49-F238E27FC236}">
                <a16:creationId xmlns:a16="http://schemas.microsoft.com/office/drawing/2014/main" id="{EF79B1A0-6AFF-40C9-A144-FEF6585D2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0275"/>
            <a:ext cx="762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7" name="arch-title-1">
            <a:extLst xmlns:a="http://schemas.openxmlformats.org/drawingml/2006/main">
              <a:ext uri="{FF2B5EF4-FFF2-40B4-BE49-F238E27FC236}">
                <a16:creationId xmlns:a16="http://schemas.microsoft.com/office/drawing/2014/main" id="{8A78893E-6199-4549-BD89-C10733657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05125"/>
            <a:ext cx="3105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Apprécier</a:t>
            </a:r>
          </a:p>
        </p:txBody>
      </p:sp>
      <p:sp>
        <p:nvSpPr>
          <p:cNvPr id="18" name="arch-hours-1">
            <a:extLst xmlns:a="http://schemas.openxmlformats.org/drawingml/2006/main">
              <a:ext uri="{FF2B5EF4-FFF2-40B4-BE49-F238E27FC236}">
                <a16:creationId xmlns:a16="http://schemas.microsoft.com/office/drawing/2014/main" id="{22F8F3C1-87E1-4F04-A623-91C9623AC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629025"/>
            <a:ext cx="3105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Identifier et évaluer</a:t>
            </a:r>
          </a:p>
        </p:txBody>
      </p:sp>
      <p:sp>
        <p:nvSpPr>
          <p:cNvPr id="19" name="arch-body-1">
            <a:extLst xmlns:a="http://schemas.openxmlformats.org/drawingml/2006/main">
              <a:ext uri="{FF2B5EF4-FFF2-40B4-BE49-F238E27FC236}">
                <a16:creationId xmlns:a16="http://schemas.microsoft.com/office/drawing/2014/main" id="{D5BCFCA0-267F-4EF7-8956-D97AAB0EA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86225"/>
            <a:ext cx="31051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Causes, événements, impacts, vraisemblance, contrôles et niveau résiduel.</a:t>
            </a:r>
          </a:p>
        </p:txBody>
      </p:sp>
      <p:sp>
        <p:nvSpPr>
          <p:cNvPr id="20" name="arch-line-2">
            <a:extLst xmlns:a="http://schemas.openxmlformats.org/drawingml/2006/main">
              <a:ext uri="{FF2B5EF4-FFF2-40B4-BE49-F238E27FC236}">
                <a16:creationId xmlns:a16="http://schemas.microsoft.com/office/drawing/2014/main" id="{47B2CC73-7243-4656-B8E8-A4EBBB3CA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238375"/>
            <a:ext cx="0" cy="3162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4CB6B4"/>
            </a:solidFill>
            <a:prstDash val="solid"/>
          </a:ln>
        </p:spPr>
      </p:sp>
      <p:sp>
        <p:nvSpPr>
          <p:cNvPr id="21" name="arch-num-2">
            <a:extLst xmlns:a="http://schemas.openxmlformats.org/drawingml/2006/main">
              <a:ext uri="{FF2B5EF4-FFF2-40B4-BE49-F238E27FC236}">
                <a16:creationId xmlns:a16="http://schemas.microsoft.com/office/drawing/2014/main" id="{4707B549-DACE-4DE2-A133-7660FA4E0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200275"/>
            <a:ext cx="762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2" name="arch-title-2">
            <a:extLst xmlns:a="http://schemas.openxmlformats.org/drawingml/2006/main">
              <a:ext uri="{FF2B5EF4-FFF2-40B4-BE49-F238E27FC236}">
                <a16:creationId xmlns:a16="http://schemas.microsoft.com/office/drawing/2014/main" id="{C0F8270D-8A3A-4635-A645-3EA68A108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905125"/>
            <a:ext cx="3105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Traiter et suivre</a:t>
            </a:r>
          </a:p>
        </p:txBody>
      </p:sp>
      <p:sp>
        <p:nvSpPr>
          <p:cNvPr id="23" name="arch-hours-2">
            <a:extLst xmlns:a="http://schemas.openxmlformats.org/drawingml/2006/main">
              <a:ext uri="{FF2B5EF4-FFF2-40B4-BE49-F238E27FC236}">
                <a16:creationId xmlns:a16="http://schemas.microsoft.com/office/drawing/2014/main" id="{E1ECA598-AACA-4124-A6F8-A5EE2C027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629025"/>
            <a:ext cx="3105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Décider puis vérifier</a:t>
            </a:r>
          </a:p>
        </p:txBody>
      </p:sp>
      <p:sp>
        <p:nvSpPr>
          <p:cNvPr id="24" name="arch-body-2">
            <a:extLst xmlns:a="http://schemas.openxmlformats.org/drawingml/2006/main">
              <a:ext uri="{FF2B5EF4-FFF2-40B4-BE49-F238E27FC236}">
                <a16:creationId xmlns:a16="http://schemas.microsoft.com/office/drawing/2014/main" id="{0E20C720-A526-4B25-8C1E-1B6369390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086225"/>
            <a:ext cx="31051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Options, responsables, échéances, indicateurs, incidents et réévaluation.</a:t>
            </a:r>
          </a:p>
        </p:txBody>
      </p:sp>
    </p:spTree>
    <p:extLst>
      <p:ext uri="{BB962C8B-B14F-4D97-AF65-F5344CB8AC3E}">
        <p14:creationId xmlns:p14="http://schemas.microsoft.com/office/powerpoint/2010/main" val="5107602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3">
            <a:extLst xmlns:a="http://schemas.openxmlformats.org/drawingml/2006/main">
              <a:ext uri="{FF2B5EF4-FFF2-40B4-BE49-F238E27FC236}">
                <a16:creationId xmlns:a16="http://schemas.microsoft.com/office/drawing/2014/main" id="{EA1BC54A-8AE0-4EE8-B354-B64E7F0AE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3">
            <a:extLst xmlns:a="http://schemas.openxmlformats.org/drawingml/2006/main">
              <a:ext uri="{FF2B5EF4-FFF2-40B4-BE49-F238E27FC236}">
                <a16:creationId xmlns:a16="http://schemas.microsoft.com/office/drawing/2014/main" id="{F766990B-FD28-4546-B004-05F3B9C8C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3">
            <a:extLst xmlns:a="http://schemas.openxmlformats.org/drawingml/2006/main">
              <a:ext uri="{FF2B5EF4-FFF2-40B4-BE49-F238E27FC236}">
                <a16:creationId xmlns:a16="http://schemas.microsoft.com/office/drawing/2014/main" id="{97D46160-801D-490E-9322-118C87ADA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GESTION DES RISQUES</a:t>
            </a:r>
          </a:p>
        </p:txBody>
      </p:sp>
      <p:sp>
        <p:nvSpPr>
          <p:cNvPr id="4" name="footer-line-3">
            <a:extLst xmlns:a="http://schemas.openxmlformats.org/drawingml/2006/main">
              <a:ext uri="{FF2B5EF4-FFF2-40B4-BE49-F238E27FC236}">
                <a16:creationId xmlns:a16="http://schemas.microsoft.com/office/drawing/2014/main" id="{F9B74965-CA6B-49C0-B3B1-89E154A89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3">
            <a:extLst xmlns:a="http://schemas.openxmlformats.org/drawingml/2006/main">
              <a:ext uri="{FF2B5EF4-FFF2-40B4-BE49-F238E27FC236}">
                <a16:creationId xmlns:a16="http://schemas.microsoft.com/office/drawing/2014/main" id="{013673E8-40B0-4160-85D5-BC96EA6B3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3">
            <a:extLst xmlns:a="http://schemas.openxmlformats.org/drawingml/2006/main">
              <a:ext uri="{FF2B5EF4-FFF2-40B4-BE49-F238E27FC236}">
                <a16:creationId xmlns:a16="http://schemas.microsoft.com/office/drawing/2014/main" id="{CA8F07F9-B8A7-4747-9B00-AEFA45C37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40927948-7982-4C0A-8E7B-ED28578C8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MÉTHODE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AB78EED-634D-4258-80DD-31633B5F0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Rédigez chaque risque comme un scénario</a:t>
            </a:r>
          </a:p>
        </p:txBody>
      </p:sp>
      <p:sp>
        <p:nvSpPr>
          <p:cNvPr id="9" name="process-intro">
            <a:extLst xmlns:a="http://schemas.openxmlformats.org/drawingml/2006/main">
              <a:ext uri="{FF2B5EF4-FFF2-40B4-BE49-F238E27FC236}">
                <a16:creationId xmlns:a16="http://schemas.microsoft.com/office/drawing/2014/main" id="{E45CF01D-2C9C-45CC-8087-AB3A6650F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Une formulation complète améliore l’évaluation et la qualité du plan d’action.</a:t>
            </a:r>
          </a:p>
        </p:txBody>
      </p:sp>
      <p:sp>
        <p:nvSpPr>
          <p:cNvPr id="10" name="process-axis">
            <a:extLst xmlns:a="http://schemas.openxmlformats.org/drawingml/2006/main">
              <a:ext uri="{FF2B5EF4-FFF2-40B4-BE49-F238E27FC236}">
                <a16:creationId xmlns:a16="http://schemas.microsoft.com/office/drawing/2014/main" id="{88F7E457-1704-4440-9EF8-CE5898C9A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467100"/>
            <a:ext cx="7572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0">
            <a:solidFill>
              <a:srgbClr val="0D2947"/>
            </a:solidFill>
            <a:prstDash val="solid"/>
          </a:ln>
        </p:spPr>
      </p:sp>
      <p:sp>
        <p:nvSpPr>
          <p:cNvPr id="11" name="process-dot-0">
            <a:extLst xmlns:a="http://schemas.openxmlformats.org/drawingml/2006/main">
              <a:ext uri="{FF2B5EF4-FFF2-40B4-BE49-F238E27FC236}">
                <a16:creationId xmlns:a16="http://schemas.microsoft.com/office/drawing/2014/main" id="{0D866246-0F4E-47C2-89C0-631F8C346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43250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12" name="process-number-0">
            <a:extLst xmlns:a="http://schemas.openxmlformats.org/drawingml/2006/main">
              <a:ext uri="{FF2B5EF4-FFF2-40B4-BE49-F238E27FC236}">
                <a16:creationId xmlns:a16="http://schemas.microsoft.com/office/drawing/2014/main" id="{FB7F6EEB-D592-44DA-8633-0DFB7AAE3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24802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3" name="process-label-0">
            <a:extLst xmlns:a="http://schemas.openxmlformats.org/drawingml/2006/main">
              <a:ext uri="{FF2B5EF4-FFF2-40B4-BE49-F238E27FC236}">
                <a16:creationId xmlns:a16="http://schemas.microsoft.com/office/drawing/2014/main" id="{8DDC1F31-3FE8-47B9-B2C6-15AF3836C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38600"/>
            <a:ext cx="1790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Objectif</a:t>
            </a:r>
          </a:p>
        </p:txBody>
      </p:sp>
      <p:sp>
        <p:nvSpPr>
          <p:cNvPr id="14" name="process-body-0">
            <a:extLst xmlns:a="http://schemas.openxmlformats.org/drawingml/2006/main">
              <a:ext uri="{FF2B5EF4-FFF2-40B4-BE49-F238E27FC236}">
                <a16:creationId xmlns:a16="http://schemas.microsoft.com/office/drawing/2014/main" id="{2B850F2A-F532-49B0-B75D-DD4B02C17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95800"/>
            <a:ext cx="1828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Ce que l’organisation veut atteindre.</a:t>
            </a:r>
          </a:p>
        </p:txBody>
      </p:sp>
      <p:sp>
        <p:nvSpPr>
          <p:cNvPr id="15" name="process-dot-1">
            <a:extLst xmlns:a="http://schemas.openxmlformats.org/drawingml/2006/main">
              <a:ext uri="{FF2B5EF4-FFF2-40B4-BE49-F238E27FC236}">
                <a16:creationId xmlns:a16="http://schemas.microsoft.com/office/drawing/2014/main" id="{E05220B9-BDF4-44C4-BA5F-BB62FE844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143250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16" name="process-number-1">
            <a:extLst xmlns:a="http://schemas.openxmlformats.org/drawingml/2006/main">
              <a:ext uri="{FF2B5EF4-FFF2-40B4-BE49-F238E27FC236}">
                <a16:creationId xmlns:a16="http://schemas.microsoft.com/office/drawing/2014/main" id="{83E2EAE5-5C55-489B-940E-7B798A8A0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24802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7" name="process-label-1">
            <a:extLst xmlns:a="http://schemas.openxmlformats.org/drawingml/2006/main">
              <a:ext uri="{FF2B5EF4-FFF2-40B4-BE49-F238E27FC236}">
                <a16:creationId xmlns:a16="http://schemas.microsoft.com/office/drawing/2014/main" id="{CB1C617F-266F-4E6D-B098-BEE952818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4038600"/>
            <a:ext cx="1790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Cause</a:t>
            </a:r>
          </a:p>
        </p:txBody>
      </p:sp>
      <p:sp>
        <p:nvSpPr>
          <p:cNvPr id="18" name="process-body-1">
            <a:extLst xmlns:a="http://schemas.openxmlformats.org/drawingml/2006/main">
              <a:ext uri="{FF2B5EF4-FFF2-40B4-BE49-F238E27FC236}">
                <a16:creationId xmlns:a16="http://schemas.microsoft.com/office/drawing/2014/main" id="{ECA6CDEA-2E81-4CF8-8B81-040A8552B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1325" y="4495800"/>
            <a:ext cx="1828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La condition qui rend le risque possible.</a:t>
            </a:r>
          </a:p>
        </p:txBody>
      </p:sp>
      <p:sp>
        <p:nvSpPr>
          <p:cNvPr id="19" name="process-dot-2">
            <a:extLst xmlns:a="http://schemas.openxmlformats.org/drawingml/2006/main">
              <a:ext uri="{FF2B5EF4-FFF2-40B4-BE49-F238E27FC236}">
                <a16:creationId xmlns:a16="http://schemas.microsoft.com/office/drawing/2014/main" id="{740F7855-1D37-4C9E-B174-8E5D6EC1D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143250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20" name="process-number-2">
            <a:extLst xmlns:a="http://schemas.openxmlformats.org/drawingml/2006/main">
              <a:ext uri="{FF2B5EF4-FFF2-40B4-BE49-F238E27FC236}">
                <a16:creationId xmlns:a16="http://schemas.microsoft.com/office/drawing/2014/main" id="{679854C2-6EAA-4971-84EC-7754EFEC4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4802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1" name="process-label-2">
            <a:extLst xmlns:a="http://schemas.openxmlformats.org/drawingml/2006/main">
              <a:ext uri="{FF2B5EF4-FFF2-40B4-BE49-F238E27FC236}">
                <a16:creationId xmlns:a16="http://schemas.microsoft.com/office/drawing/2014/main" id="{BC6793BF-69D1-4728-ACE1-3BD5D2A2C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038600"/>
            <a:ext cx="1790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Événement</a:t>
            </a:r>
          </a:p>
        </p:txBody>
      </p:sp>
      <p:sp>
        <p:nvSpPr>
          <p:cNvPr id="22" name="process-body-2">
            <a:extLst xmlns:a="http://schemas.openxmlformats.org/drawingml/2006/main">
              <a:ext uri="{FF2B5EF4-FFF2-40B4-BE49-F238E27FC236}">
                <a16:creationId xmlns:a16="http://schemas.microsoft.com/office/drawing/2014/main" id="{5EA1079B-28E6-4CA3-B7DB-231C6DD2C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495800"/>
            <a:ext cx="1828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Ce qui pourrait se produire.</a:t>
            </a:r>
          </a:p>
        </p:txBody>
      </p:sp>
      <p:sp>
        <p:nvSpPr>
          <p:cNvPr id="23" name="process-dot-3">
            <a:extLst xmlns:a="http://schemas.openxmlformats.org/drawingml/2006/main">
              <a:ext uri="{FF2B5EF4-FFF2-40B4-BE49-F238E27FC236}">
                <a16:creationId xmlns:a16="http://schemas.microsoft.com/office/drawing/2014/main" id="{83FE5675-B6FD-4446-B869-157F8455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143250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24" name="process-number-3">
            <a:extLst xmlns:a="http://schemas.openxmlformats.org/drawingml/2006/main">
              <a:ext uri="{FF2B5EF4-FFF2-40B4-BE49-F238E27FC236}">
                <a16:creationId xmlns:a16="http://schemas.microsoft.com/office/drawing/2014/main" id="{BB35C244-AAD9-42D6-8DFA-76A1FEC02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24802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5" name="process-label-3">
            <a:extLst xmlns:a="http://schemas.openxmlformats.org/drawingml/2006/main">
              <a:ext uri="{FF2B5EF4-FFF2-40B4-BE49-F238E27FC236}">
                <a16:creationId xmlns:a16="http://schemas.microsoft.com/office/drawing/2014/main" id="{596410EB-E590-410B-8C95-E582910DA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038600"/>
            <a:ext cx="1790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Impact</a:t>
            </a:r>
          </a:p>
        </p:txBody>
      </p:sp>
      <p:sp>
        <p:nvSpPr>
          <p:cNvPr id="26" name="process-body-3">
            <a:extLst xmlns:a="http://schemas.openxmlformats.org/drawingml/2006/main">
              <a:ext uri="{FF2B5EF4-FFF2-40B4-BE49-F238E27FC236}">
                <a16:creationId xmlns:a16="http://schemas.microsoft.com/office/drawing/2014/main" id="{D7640225-3EDA-4BD3-A03E-2D14CB26D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4495800"/>
            <a:ext cx="1828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La conséquence sur l’objectif.</a:t>
            </a:r>
          </a:p>
        </p:txBody>
      </p:sp>
      <p:sp>
        <p:nvSpPr>
          <p:cNvPr id="27" name="process-callout">
            <a:extLst xmlns:a="http://schemas.openxmlformats.org/drawingml/2006/main">
              <a:ext uri="{FF2B5EF4-FFF2-40B4-BE49-F238E27FC236}">
                <a16:creationId xmlns:a16="http://schemas.microsoft.com/office/drawing/2014/main" id="{DFA9C008-9C77-4DEF-B835-F1A552A42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638800"/>
            <a:ext cx="7848600" cy="495300"/>
          </a:xfrm>
          <a:prstGeom xmlns:a="http://schemas.openxmlformats.org/drawingml/2006/main" prst="roundRect">
            <a:avLst>
              <a:gd name="adj" fmla="val 26923"/>
            </a:avLst>
          </a:prstGeom>
          <a:solidFill xmlns:a="http://schemas.openxmlformats.org/drawingml/2006/main">
            <a:srgbClr val="0D2947"/>
          </a:solidFill>
          <a:ln xmlns:a="http://schemas.openxmlformats.org/drawingml/2006/main" w="14288">
            <a:solidFill>
              <a:srgbClr val="4CB6B4"/>
            </a:solidFill>
            <a:prstDash val="solid"/>
          </a:ln>
        </p:spPr>
      </p:sp>
      <p:sp>
        <p:nvSpPr>
          <p:cNvPr id="28" name="process-callout-text">
            <a:extLst xmlns:a="http://schemas.openxmlformats.org/drawingml/2006/main">
              <a:ext uri="{FF2B5EF4-FFF2-40B4-BE49-F238E27FC236}">
                <a16:creationId xmlns:a16="http://schemas.microsoft.com/office/drawing/2014/main" id="{1D72BB13-23DE-45EB-8409-4999D6CA6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81675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2EADF"/>
                </a:solidFill>
                <a:latin typeface="Arial"/>
                <a:ea typeface="Arial"/>
                <a:cs typeface="Arial"/>
              </a:rPr>
              <a:t>Parce que [cause], il pourrait se produire [événement], entraînant [impact] sur [objectif].</a:t>
            </a:r>
          </a:p>
        </p:txBody>
      </p:sp>
    </p:spTree>
    <p:extLst>
      <p:ext uri="{BB962C8B-B14F-4D97-AF65-F5344CB8AC3E}">
        <p14:creationId xmlns:p14="http://schemas.microsoft.com/office/powerpoint/2010/main" val="5806645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4">
            <a:extLst xmlns:a="http://schemas.openxmlformats.org/drawingml/2006/main">
              <a:ext uri="{FF2B5EF4-FFF2-40B4-BE49-F238E27FC236}">
                <a16:creationId xmlns:a16="http://schemas.microsoft.com/office/drawing/2014/main" id="{F3B7B06F-ED6A-4F89-9E6D-05B21548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4">
            <a:extLst xmlns:a="http://schemas.openxmlformats.org/drawingml/2006/main">
              <a:ext uri="{FF2B5EF4-FFF2-40B4-BE49-F238E27FC236}">
                <a16:creationId xmlns:a16="http://schemas.microsoft.com/office/drawing/2014/main" id="{EE37B97C-F6AA-4A9F-868D-5CEC288D4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4">
            <a:extLst xmlns:a="http://schemas.openxmlformats.org/drawingml/2006/main">
              <a:ext uri="{FF2B5EF4-FFF2-40B4-BE49-F238E27FC236}">
                <a16:creationId xmlns:a16="http://schemas.microsoft.com/office/drawing/2014/main" id="{BEE52BC2-E55A-48BB-B966-53BBD467B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GESTION DES RISQUES</a:t>
            </a:r>
          </a:p>
        </p:txBody>
      </p:sp>
      <p:sp>
        <p:nvSpPr>
          <p:cNvPr id="4" name="footer-line-4">
            <a:extLst xmlns:a="http://schemas.openxmlformats.org/drawingml/2006/main">
              <a:ext uri="{FF2B5EF4-FFF2-40B4-BE49-F238E27FC236}">
                <a16:creationId xmlns:a16="http://schemas.microsoft.com/office/drawing/2014/main" id="{C4DC352D-AE69-427A-8BA0-0F4304A44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4">
            <a:extLst xmlns:a="http://schemas.openxmlformats.org/drawingml/2006/main">
              <a:ext uri="{FF2B5EF4-FFF2-40B4-BE49-F238E27FC236}">
                <a16:creationId xmlns:a16="http://schemas.microsoft.com/office/drawing/2014/main" id="{FFBD7A50-ED5C-48A5-8688-5B217F67B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4">
            <a:extLst xmlns:a="http://schemas.openxmlformats.org/drawingml/2006/main">
              <a:ext uri="{FF2B5EF4-FFF2-40B4-BE49-F238E27FC236}">
                <a16:creationId xmlns:a16="http://schemas.microsoft.com/office/drawing/2014/main" id="{74AA725B-73AF-4307-9B44-9794910BA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D8500622-3A7C-45B7-A275-0339E1515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ÉVALUATION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70BE2AD-F023-43C6-B2B7-43758B8BE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La matrice n’est pas la décision</a:t>
            </a:r>
          </a:p>
        </p:txBody>
      </p:sp>
      <p:sp>
        <p:nvSpPr>
          <p:cNvPr id="9" name="split-big">
            <a:extLst xmlns:a="http://schemas.openxmlformats.org/drawingml/2006/main">
              <a:ext uri="{FF2B5EF4-FFF2-40B4-BE49-F238E27FC236}">
                <a16:creationId xmlns:a16="http://schemas.microsoft.com/office/drawing/2014/main" id="{11C0F2D8-AE93-42F2-A090-CBFC2454C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85950"/>
            <a:ext cx="44958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79545"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Brut</a:t>
            </a:r>
          </a:p>
          <a:p xmlns:a="http://schemas.openxmlformats.org/drawingml/2006/main">
            <a:pPr algn="l">
              <a:defRPr sz="33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−</a:t>
            </a:r>
          </a:p>
          <a:p xmlns:a="http://schemas.openxmlformats.org/drawingml/2006/main">
            <a:pPr algn="l">
              <a:defRPr sz="33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Contrôles</a:t>
            </a:r>
          </a:p>
          <a:p xmlns:a="http://schemas.openxmlformats.org/drawingml/2006/main">
            <a:pPr algn="l">
              <a:defRPr sz="33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=</a:t>
            </a:r>
          </a:p>
          <a:p xmlns:a="http://schemas.openxmlformats.org/drawingml/2006/main">
            <a:pPr algn="l">
              <a:defRPr sz="33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Résiduel</a:t>
            </a:r>
          </a:p>
        </p:txBody>
      </p:sp>
      <p:sp>
        <p:nvSpPr>
          <p:cNvPr id="10" name="split-caption">
            <a:extLst xmlns:a="http://schemas.openxmlformats.org/drawingml/2006/main">
              <a:ext uri="{FF2B5EF4-FFF2-40B4-BE49-F238E27FC236}">
                <a16:creationId xmlns:a16="http://schemas.microsoft.com/office/drawing/2014/main" id="{F39D1340-B59D-4CB3-9F7E-23D0172A4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14800"/>
            <a:ext cx="4381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Le score aide à prioriser. La décision dépend aussi de l’appétence, du coût et de la faisabilité.</a:t>
            </a:r>
          </a:p>
        </p:txBody>
      </p:sp>
      <p:sp>
        <p:nvSpPr>
          <p:cNvPr id="11" name="split-divider">
            <a:extLst xmlns:a="http://schemas.openxmlformats.org/drawingml/2006/main">
              <a:ext uri="{FF2B5EF4-FFF2-40B4-BE49-F238E27FC236}">
                <a16:creationId xmlns:a16="http://schemas.microsoft.com/office/drawing/2014/main" id="{411DCFBB-EA24-4691-AC5D-6EC3C8A8C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809750"/>
            <a:ext cx="0" cy="3810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D2947"/>
            </a:solidFill>
            <a:prstDash val="solid"/>
          </a:ln>
        </p:spPr>
      </p:sp>
      <p:sp>
        <p:nvSpPr>
          <p:cNvPr id="12" name="split-index-0">
            <a:extLst xmlns:a="http://schemas.openxmlformats.org/drawingml/2006/main">
              <a:ext uri="{FF2B5EF4-FFF2-40B4-BE49-F238E27FC236}">
                <a16:creationId xmlns:a16="http://schemas.microsoft.com/office/drawing/2014/main" id="{00E23AA2-A0AF-4B07-AAB3-E8654C6CF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885950"/>
            <a:ext cx="495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3" name="split-item-title-0">
            <a:extLst xmlns:a="http://schemas.openxmlformats.org/drawingml/2006/main">
              <a:ext uri="{FF2B5EF4-FFF2-40B4-BE49-F238E27FC236}">
                <a16:creationId xmlns:a16="http://schemas.microsoft.com/office/drawing/2014/main" id="{BB05A223-F442-42A5-97E4-87838AC4A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188595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Risque inhérent</a:t>
            </a:r>
          </a:p>
        </p:txBody>
      </p:sp>
      <p:sp>
        <p:nvSpPr>
          <p:cNvPr id="14" name="split-item-body-0">
            <a:extLst xmlns:a="http://schemas.openxmlformats.org/drawingml/2006/main">
              <a:ext uri="{FF2B5EF4-FFF2-40B4-BE49-F238E27FC236}">
                <a16:creationId xmlns:a16="http://schemas.microsoft.com/office/drawing/2014/main" id="{9D889475-E3B7-428D-B515-2808A3CF4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2266950"/>
            <a:ext cx="4095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Niveau d’exposition avant l’effet des mesures existantes.</a:t>
            </a:r>
          </a:p>
        </p:txBody>
      </p:sp>
      <p:sp>
        <p:nvSpPr>
          <p:cNvPr id="15" name="split-item-rule-0">
            <a:extLst xmlns:a="http://schemas.openxmlformats.org/drawingml/2006/main">
              <a:ext uri="{FF2B5EF4-FFF2-40B4-BE49-F238E27FC236}">
                <a16:creationId xmlns:a16="http://schemas.microsoft.com/office/drawing/2014/main" id="{8A97817C-EDB5-4EDC-AFA8-850BCD8C1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800350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16" name="split-index-1">
            <a:extLst xmlns:a="http://schemas.openxmlformats.org/drawingml/2006/main">
              <a:ext uri="{FF2B5EF4-FFF2-40B4-BE49-F238E27FC236}">
                <a16:creationId xmlns:a16="http://schemas.microsoft.com/office/drawing/2014/main" id="{CC7E6275-7756-44A0-B61A-5E141FA49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952750"/>
            <a:ext cx="495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7" name="split-item-title-1">
            <a:extLst xmlns:a="http://schemas.openxmlformats.org/drawingml/2006/main">
              <a:ext uri="{FF2B5EF4-FFF2-40B4-BE49-F238E27FC236}">
                <a16:creationId xmlns:a16="http://schemas.microsoft.com/office/drawing/2014/main" id="{17B2339D-CAD4-450A-8374-DC3A927AC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295275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Maîtrise</a:t>
            </a:r>
          </a:p>
        </p:txBody>
      </p:sp>
      <p:sp>
        <p:nvSpPr>
          <p:cNvPr id="18" name="split-item-body-1">
            <a:extLst xmlns:a="http://schemas.openxmlformats.org/drawingml/2006/main">
              <a:ext uri="{FF2B5EF4-FFF2-40B4-BE49-F238E27FC236}">
                <a16:creationId xmlns:a16="http://schemas.microsoft.com/office/drawing/2014/main" id="{06693978-CA45-4B1C-9103-BBE20EC9F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3333750"/>
            <a:ext cx="4095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Conception, mise en œuvre et efficacité des contrôles observés.</a:t>
            </a:r>
          </a:p>
        </p:txBody>
      </p:sp>
      <p:sp>
        <p:nvSpPr>
          <p:cNvPr id="19" name="split-item-rule-1">
            <a:extLst xmlns:a="http://schemas.openxmlformats.org/drawingml/2006/main">
              <a:ext uri="{FF2B5EF4-FFF2-40B4-BE49-F238E27FC236}">
                <a16:creationId xmlns:a16="http://schemas.microsoft.com/office/drawing/2014/main" id="{B36E79E5-AA3C-4F23-B1C0-C4C96A0AA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867150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20" name="split-index-2">
            <a:extLst xmlns:a="http://schemas.openxmlformats.org/drawingml/2006/main">
              <a:ext uri="{FF2B5EF4-FFF2-40B4-BE49-F238E27FC236}">
                <a16:creationId xmlns:a16="http://schemas.microsoft.com/office/drawing/2014/main" id="{B35A7F9D-BF48-4B1C-A5A0-5B845EDA7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019550"/>
            <a:ext cx="495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1" name="split-item-title-2">
            <a:extLst xmlns:a="http://schemas.openxmlformats.org/drawingml/2006/main">
              <a:ext uri="{FF2B5EF4-FFF2-40B4-BE49-F238E27FC236}">
                <a16:creationId xmlns:a16="http://schemas.microsoft.com/office/drawing/2014/main" id="{02448C4C-E4E4-490B-98B0-E2D8BA561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401955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Risque résiduel</a:t>
            </a:r>
          </a:p>
        </p:txBody>
      </p:sp>
      <p:sp>
        <p:nvSpPr>
          <p:cNvPr id="22" name="split-item-body-2">
            <a:extLst xmlns:a="http://schemas.openxmlformats.org/drawingml/2006/main">
              <a:ext uri="{FF2B5EF4-FFF2-40B4-BE49-F238E27FC236}">
                <a16:creationId xmlns:a16="http://schemas.microsoft.com/office/drawing/2014/main" id="{6BD82097-A9BB-4E7C-BAFA-47183617A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4400550"/>
            <a:ext cx="4095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Exposition restante à comparer aux critères et à l’appétence.</a:t>
            </a:r>
          </a:p>
        </p:txBody>
      </p:sp>
    </p:spTree>
    <p:extLst>
      <p:ext uri="{BB962C8B-B14F-4D97-AF65-F5344CB8AC3E}">
        <p14:creationId xmlns:p14="http://schemas.microsoft.com/office/powerpoint/2010/main" val="10800509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5">
            <a:extLst xmlns:a="http://schemas.openxmlformats.org/drawingml/2006/main">
              <a:ext uri="{FF2B5EF4-FFF2-40B4-BE49-F238E27FC236}">
                <a16:creationId xmlns:a16="http://schemas.microsoft.com/office/drawing/2014/main" id="{9E514A31-31E7-4BF9-AFCB-CD9EA06A0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5">
            <a:extLst xmlns:a="http://schemas.openxmlformats.org/drawingml/2006/main">
              <a:ext uri="{FF2B5EF4-FFF2-40B4-BE49-F238E27FC236}">
                <a16:creationId xmlns:a16="http://schemas.microsoft.com/office/drawing/2014/main" id="{7FA3B49B-2186-4C9A-BA55-52C0BB059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5">
            <a:extLst xmlns:a="http://schemas.openxmlformats.org/drawingml/2006/main">
              <a:ext uri="{FF2B5EF4-FFF2-40B4-BE49-F238E27FC236}">
                <a16:creationId xmlns:a16="http://schemas.microsoft.com/office/drawing/2014/main" id="{5CCBF062-6CD4-4978-ADAD-8F3C33781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GESTION DES RISQUES</a:t>
            </a:r>
          </a:p>
        </p:txBody>
      </p:sp>
      <p:sp>
        <p:nvSpPr>
          <p:cNvPr id="4" name="footer-line-5">
            <a:extLst xmlns:a="http://schemas.openxmlformats.org/drawingml/2006/main">
              <a:ext uri="{FF2B5EF4-FFF2-40B4-BE49-F238E27FC236}">
                <a16:creationId xmlns:a16="http://schemas.microsoft.com/office/drawing/2014/main" id="{0C94D37B-8FD8-4069-B982-E13D34681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5">
            <a:extLst xmlns:a="http://schemas.openxmlformats.org/drawingml/2006/main">
              <a:ext uri="{FF2B5EF4-FFF2-40B4-BE49-F238E27FC236}">
                <a16:creationId xmlns:a16="http://schemas.microsoft.com/office/drawing/2014/main" id="{C900AE55-BA96-4593-A7C3-D021883D6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5">
            <a:extLst xmlns:a="http://schemas.openxmlformats.org/drawingml/2006/main">
              <a:ext uri="{FF2B5EF4-FFF2-40B4-BE49-F238E27FC236}">
                <a16:creationId xmlns:a16="http://schemas.microsoft.com/office/drawing/2014/main" id="{E23EDF10-1F4C-4831-B557-B4F1801CC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E7B15462-4E81-4848-90F6-454CF993A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CAS D’APPLICATION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18320C5-16F1-4392-99D4-2EC4D5E04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Un fournisseur critique concentre deux risques</a:t>
            </a:r>
          </a:p>
        </p:txBody>
      </p:sp>
      <p:sp>
        <p:nvSpPr>
          <p:cNvPr id="9" name="case-surface">
            <a:extLst xmlns:a="http://schemas.openxmlformats.org/drawingml/2006/main">
              <a:ext uri="{FF2B5EF4-FFF2-40B4-BE49-F238E27FC236}">
                <a16:creationId xmlns:a16="http://schemas.microsoft.com/office/drawing/2014/main" id="{94B7B549-3969-4446-9C5A-CAE8BCA2E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705350" cy="3886200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081B31"/>
          </a:solidFill>
          <a:ln xmlns:a="http://schemas.openxmlformats.org/drawingml/2006/main" w="14288">
            <a:solidFill>
              <a:srgbClr val="0D2947"/>
            </a:solidFill>
            <a:prstDash val="solid"/>
          </a:ln>
        </p:spPr>
      </p:sp>
      <p:sp>
        <p:nvSpPr>
          <p:cNvPr id="10" name="case-accent">
            <a:extLst xmlns:a="http://schemas.openxmlformats.org/drawingml/2006/main">
              <a:ext uri="{FF2B5EF4-FFF2-40B4-BE49-F238E27FC236}">
                <a16:creationId xmlns:a16="http://schemas.microsoft.com/office/drawing/2014/main" id="{EFE2D746-B13C-444C-B5AE-B5CF24E3F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114300" cy="388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case-label">
            <a:extLst xmlns:a="http://schemas.openxmlformats.org/drawingml/2006/main">
              <a:ext uri="{FF2B5EF4-FFF2-40B4-BE49-F238E27FC236}">
                <a16:creationId xmlns:a16="http://schemas.microsoft.com/office/drawing/2014/main" id="{45822F82-6924-4766-923D-EA3A203AE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11455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SITUATION</a:t>
            </a:r>
          </a:p>
        </p:txBody>
      </p:sp>
      <p:sp>
        <p:nvSpPr>
          <p:cNvPr id="12" name="case-scenario">
            <a:extLst xmlns:a="http://schemas.openxmlformats.org/drawingml/2006/main">
              <a:ext uri="{FF2B5EF4-FFF2-40B4-BE49-F238E27FC236}">
                <a16:creationId xmlns:a16="http://schemas.microsoft.com/office/drawing/2014/main" id="{4A185934-69EE-49F8-AEAF-E88C92EDC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552700"/>
            <a:ext cx="39052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Une activité dépend d’un prestataire unique. Un incident cyber a interrompu le service. Le plan de reprise n’a jamais été testé.</a:t>
            </a:r>
          </a:p>
        </p:txBody>
      </p:sp>
      <p:sp>
        <p:nvSpPr>
          <p:cNvPr id="13" name="case-questions-label">
            <a:extLst xmlns:a="http://schemas.openxmlformats.org/drawingml/2006/main">
              <a:ext uri="{FF2B5EF4-FFF2-40B4-BE49-F238E27FC236}">
                <a16:creationId xmlns:a16="http://schemas.microsoft.com/office/drawing/2014/main" id="{81523AAB-AFA9-4908-AAF0-7C03E57AB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171950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POINTS À TRAITER</a:t>
            </a:r>
          </a:p>
        </p:txBody>
      </p:sp>
      <p:sp>
        <p:nvSpPr>
          <p:cNvPr id="14" name="case-questions">
            <a:extLst xmlns:a="http://schemas.openxmlformats.org/drawingml/2006/main">
              <a:ext uri="{FF2B5EF4-FFF2-40B4-BE49-F238E27FC236}">
                <a16:creationId xmlns:a16="http://schemas.microsoft.com/office/drawing/2014/main" id="{7E2770E0-3851-4A7A-A48B-C4F30FB24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514850"/>
            <a:ext cx="3905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Objectif • Scénario • Contrôles • Résiduel • Traitement • Indicateurs</a:t>
            </a:r>
          </a:p>
        </p:txBody>
      </p:sp>
      <p:sp>
        <p:nvSpPr>
          <p:cNvPr id="15" name="answer-label">
            <a:extLst xmlns:a="http://schemas.openxmlformats.org/drawingml/2006/main">
              <a:ext uri="{FF2B5EF4-FFF2-40B4-BE49-F238E27FC236}">
                <a16:creationId xmlns:a16="http://schemas.microsoft.com/office/drawing/2014/main" id="{338B37F8-AC65-4279-B94D-30C04A699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4785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RÉPONSE ATTENDUE</a:t>
            </a:r>
          </a:p>
        </p:txBody>
      </p:sp>
      <p:sp>
        <p:nvSpPr>
          <p:cNvPr id="16" name="answer-circle-0">
            <a:extLst xmlns:a="http://schemas.openxmlformats.org/drawingml/2006/main">
              <a:ext uri="{FF2B5EF4-FFF2-40B4-BE49-F238E27FC236}">
                <a16:creationId xmlns:a16="http://schemas.microsoft.com/office/drawing/2014/main" id="{A15F4595-F874-4BE4-A5B3-E01D38B9F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241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2947"/>
          </a:solidFill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17" name="answer-num-0">
            <a:extLst xmlns:a="http://schemas.openxmlformats.org/drawingml/2006/main">
              <a:ext uri="{FF2B5EF4-FFF2-40B4-BE49-F238E27FC236}">
                <a16:creationId xmlns:a16="http://schemas.microsoft.com/office/drawing/2014/main" id="{C2C1BB46-1702-49EC-A7B4-77FC76E45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8125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8" name="answer-text-0">
            <a:extLst xmlns:a="http://schemas.openxmlformats.org/drawingml/2006/main">
              <a:ext uri="{FF2B5EF4-FFF2-40B4-BE49-F238E27FC236}">
                <a16:creationId xmlns:a16="http://schemas.microsoft.com/office/drawing/2014/main" id="{54CB5A90-27AB-4987-805C-79F533326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352675"/>
            <a:ext cx="4267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Relier le scénario aux objectifs de continuité et de sécurité.</a:t>
            </a:r>
          </a:p>
        </p:txBody>
      </p:sp>
      <p:sp>
        <p:nvSpPr>
          <p:cNvPr id="19" name="answer-link-0">
            <a:extLst xmlns:a="http://schemas.openxmlformats.org/drawingml/2006/main">
              <a:ext uri="{FF2B5EF4-FFF2-40B4-BE49-F238E27FC236}">
                <a16:creationId xmlns:a16="http://schemas.microsoft.com/office/drawing/2014/main" id="{EB1A8781-7213-4313-A710-0A5EE4846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81300"/>
            <a:ext cx="0" cy="285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D2947"/>
            </a:solidFill>
            <a:prstDash val="solid"/>
          </a:ln>
        </p:spPr>
      </p:sp>
      <p:sp>
        <p:nvSpPr>
          <p:cNvPr id="20" name="answer-circle-1">
            <a:extLst xmlns:a="http://schemas.openxmlformats.org/drawingml/2006/main">
              <a:ext uri="{FF2B5EF4-FFF2-40B4-BE49-F238E27FC236}">
                <a16:creationId xmlns:a16="http://schemas.microsoft.com/office/drawing/2014/main" id="{244C363E-4882-40D2-9873-42240DAF8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0670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2947"/>
          </a:solidFill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21" name="answer-num-1">
            <a:extLst xmlns:a="http://schemas.openxmlformats.org/drawingml/2006/main">
              <a:ext uri="{FF2B5EF4-FFF2-40B4-BE49-F238E27FC236}">
                <a16:creationId xmlns:a16="http://schemas.microsoft.com/office/drawing/2014/main" id="{80184734-CAB2-4E4D-8E6F-5DEFAFA76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12420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2" name="answer-text-1">
            <a:extLst xmlns:a="http://schemas.openxmlformats.org/drawingml/2006/main">
              <a:ext uri="{FF2B5EF4-FFF2-40B4-BE49-F238E27FC236}">
                <a16:creationId xmlns:a16="http://schemas.microsoft.com/office/drawing/2014/main" id="{EA3B56C6-1190-4BA7-9AC1-4B3A6B14E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095625"/>
            <a:ext cx="4267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Évaluer l’exposition et l’efficacité réelle des mesures.</a:t>
            </a:r>
          </a:p>
        </p:txBody>
      </p:sp>
      <p:sp>
        <p:nvSpPr>
          <p:cNvPr id="23" name="answer-link-1">
            <a:extLst xmlns:a="http://schemas.openxmlformats.org/drawingml/2006/main">
              <a:ext uri="{FF2B5EF4-FFF2-40B4-BE49-F238E27FC236}">
                <a16:creationId xmlns:a16="http://schemas.microsoft.com/office/drawing/2014/main" id="{ED80D91B-BDDB-4B1D-A0D3-C4C2494D1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524250"/>
            <a:ext cx="0" cy="285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D2947"/>
            </a:solidFill>
            <a:prstDash val="solid"/>
          </a:ln>
        </p:spPr>
      </p:sp>
      <p:sp>
        <p:nvSpPr>
          <p:cNvPr id="24" name="answer-circle-2">
            <a:extLst xmlns:a="http://schemas.openxmlformats.org/drawingml/2006/main">
              <a:ext uri="{FF2B5EF4-FFF2-40B4-BE49-F238E27FC236}">
                <a16:creationId xmlns:a16="http://schemas.microsoft.com/office/drawing/2014/main" id="{B3D33DED-E324-4AFA-9CC5-05AA8BBA8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100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2947"/>
          </a:solidFill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25" name="answer-num-2">
            <a:extLst xmlns:a="http://schemas.openxmlformats.org/drawingml/2006/main">
              <a:ext uri="{FF2B5EF4-FFF2-40B4-BE49-F238E27FC236}">
                <a16:creationId xmlns:a16="http://schemas.microsoft.com/office/drawing/2014/main" id="{E79A5D42-3FBA-45EC-BF6B-B6D8B7209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6715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6" name="answer-text-2">
            <a:extLst xmlns:a="http://schemas.openxmlformats.org/drawingml/2006/main">
              <a:ext uri="{FF2B5EF4-FFF2-40B4-BE49-F238E27FC236}">
                <a16:creationId xmlns:a16="http://schemas.microsoft.com/office/drawing/2014/main" id="{4C893656-950D-4CAE-B030-51C7836B5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838575"/>
            <a:ext cx="4267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Choisir : réduire, partager, éviter ou accepter avec justification.</a:t>
            </a:r>
          </a:p>
        </p:txBody>
      </p:sp>
      <p:sp>
        <p:nvSpPr>
          <p:cNvPr id="27" name="answer-link-2">
            <a:extLst xmlns:a="http://schemas.openxmlformats.org/drawingml/2006/main">
              <a:ext uri="{FF2B5EF4-FFF2-40B4-BE49-F238E27FC236}">
                <a16:creationId xmlns:a16="http://schemas.microsoft.com/office/drawing/2014/main" id="{B55AC3EE-9074-43CD-9EB9-2621CCCD9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267200"/>
            <a:ext cx="0" cy="285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D2947"/>
            </a:solidFill>
            <a:prstDash val="solid"/>
          </a:ln>
        </p:spPr>
      </p:sp>
      <p:sp>
        <p:nvSpPr>
          <p:cNvPr id="28" name="answer-circle-3">
            <a:extLst xmlns:a="http://schemas.openxmlformats.org/drawingml/2006/main">
              <a:ext uri="{FF2B5EF4-FFF2-40B4-BE49-F238E27FC236}">
                <a16:creationId xmlns:a16="http://schemas.microsoft.com/office/drawing/2014/main" id="{94E6F7A0-4A4D-48D1-81CE-2D649132A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5529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29" name="answer-num-3">
            <a:extLst xmlns:a="http://schemas.openxmlformats.org/drawingml/2006/main">
              <a:ext uri="{FF2B5EF4-FFF2-40B4-BE49-F238E27FC236}">
                <a16:creationId xmlns:a16="http://schemas.microsoft.com/office/drawing/2014/main" id="{E6E23F4A-FCE8-4CF4-84E0-903D86A79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30" name="answer-text-3">
            <a:extLst xmlns:a="http://schemas.openxmlformats.org/drawingml/2006/main">
              <a:ext uri="{FF2B5EF4-FFF2-40B4-BE49-F238E27FC236}">
                <a16:creationId xmlns:a16="http://schemas.microsoft.com/office/drawing/2014/main" id="{FB461FF8-1A04-44B2-80EE-B4C00B804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581525"/>
            <a:ext cx="4267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2EADF"/>
                </a:solidFill>
                <a:latin typeface="Arial"/>
                <a:ea typeface="Arial"/>
                <a:cs typeface="Arial"/>
              </a:rPr>
              <a:t>Nommer un responsable, une date, un indicateur et un test.</a:t>
            </a:r>
          </a:p>
        </p:txBody>
      </p:sp>
    </p:spTree>
    <p:extLst>
      <p:ext uri="{BB962C8B-B14F-4D97-AF65-F5344CB8AC3E}">
        <p14:creationId xmlns:p14="http://schemas.microsoft.com/office/powerpoint/2010/main" val="121458286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6">
            <a:extLst xmlns:a="http://schemas.openxmlformats.org/drawingml/2006/main">
              <a:ext uri="{FF2B5EF4-FFF2-40B4-BE49-F238E27FC236}">
                <a16:creationId xmlns:a16="http://schemas.microsoft.com/office/drawing/2014/main" id="{1DD911DD-5505-463E-88B6-356F0B0F6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6">
            <a:extLst xmlns:a="http://schemas.openxmlformats.org/drawingml/2006/main">
              <a:ext uri="{FF2B5EF4-FFF2-40B4-BE49-F238E27FC236}">
                <a16:creationId xmlns:a16="http://schemas.microsoft.com/office/drawing/2014/main" id="{D6F40C5B-C563-412F-B5A5-8ACDEB764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6">
            <a:extLst xmlns:a="http://schemas.openxmlformats.org/drawingml/2006/main">
              <a:ext uri="{FF2B5EF4-FFF2-40B4-BE49-F238E27FC236}">
                <a16:creationId xmlns:a16="http://schemas.microsoft.com/office/drawing/2014/main" id="{3082F420-D79F-48FF-B926-1FC62E6E6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GESTION DES RISQUES</a:t>
            </a:r>
          </a:p>
        </p:txBody>
      </p:sp>
      <p:sp>
        <p:nvSpPr>
          <p:cNvPr id="4" name="footer-line-6">
            <a:extLst xmlns:a="http://schemas.openxmlformats.org/drawingml/2006/main">
              <a:ext uri="{FF2B5EF4-FFF2-40B4-BE49-F238E27FC236}">
                <a16:creationId xmlns:a16="http://schemas.microsoft.com/office/drawing/2014/main" id="{3C6222B8-DF9E-4AC0-8434-AA5029A4E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6">
            <a:extLst xmlns:a="http://schemas.openxmlformats.org/drawingml/2006/main">
              <a:ext uri="{FF2B5EF4-FFF2-40B4-BE49-F238E27FC236}">
                <a16:creationId xmlns:a16="http://schemas.microsoft.com/office/drawing/2014/main" id="{DB6D8A61-E197-4584-B7FC-562638F4A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6">
            <a:extLst xmlns:a="http://schemas.openxmlformats.org/drawingml/2006/main">
              <a:ext uri="{FF2B5EF4-FFF2-40B4-BE49-F238E27FC236}">
                <a16:creationId xmlns:a16="http://schemas.microsoft.com/office/drawing/2014/main" id="{CD86F383-2946-4B11-8246-309CAE839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7D032DB2-F915-4534-8995-FBDD89342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POINTS DE VIGILANCE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1F0C347-1F7E-4B8A-A471-450931279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Trois raccourcis affaiblissent la décision</a:t>
            </a:r>
          </a:p>
        </p:txBody>
      </p:sp>
      <p:sp>
        <p:nvSpPr>
          <p:cNvPr id="9" name="pitfalls-intro">
            <a:extLst xmlns:a="http://schemas.openxmlformats.org/drawingml/2006/main">
              <a:ext uri="{FF2B5EF4-FFF2-40B4-BE49-F238E27FC236}">
                <a16:creationId xmlns:a16="http://schemas.microsoft.com/office/drawing/2014/main" id="{9AF203DD-B227-4425-BD2A-8F41E1D22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952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Une cartographie utile décrit des scénarios, pas une liste générique de menaces.</a:t>
            </a:r>
          </a:p>
        </p:txBody>
      </p:sp>
      <p:sp>
        <p:nvSpPr>
          <p:cNvPr id="10" name="pit-num-0">
            <a:extLst xmlns:a="http://schemas.openxmlformats.org/drawingml/2006/main">
              <a:ext uri="{FF2B5EF4-FFF2-40B4-BE49-F238E27FC236}">
                <a16:creationId xmlns:a16="http://schemas.microsoft.com/office/drawing/2014/main" id="{9E1525F1-AA31-4E23-BD69-AFF84F69B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pit-rule-0">
            <a:extLst xmlns:a="http://schemas.openxmlformats.org/drawingml/2006/main">
              <a:ext uri="{FF2B5EF4-FFF2-40B4-BE49-F238E27FC236}">
                <a16:creationId xmlns:a16="http://schemas.microsoft.com/office/drawing/2014/main" id="{5C67E82A-F84E-4B1F-A473-C94B933D1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285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4CB6B4"/>
            </a:solidFill>
            <a:prstDash val="solid"/>
          </a:ln>
        </p:spPr>
      </p:sp>
      <p:sp>
        <p:nvSpPr>
          <p:cNvPr id="12" name="pit-title-0">
            <a:extLst xmlns:a="http://schemas.openxmlformats.org/drawingml/2006/main">
              <a:ext uri="{FF2B5EF4-FFF2-40B4-BE49-F238E27FC236}">
                <a16:creationId xmlns:a16="http://schemas.microsoft.com/office/drawing/2014/main" id="{B400D2DD-8B58-4EBC-83F8-630C3331C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28765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Oublier l’objectif</a:t>
            </a:r>
          </a:p>
        </p:txBody>
      </p:sp>
      <p:sp>
        <p:nvSpPr>
          <p:cNvPr id="13" name="pit-body-0">
            <a:extLst xmlns:a="http://schemas.openxmlformats.org/drawingml/2006/main">
              <a:ext uri="{FF2B5EF4-FFF2-40B4-BE49-F238E27FC236}">
                <a16:creationId xmlns:a16="http://schemas.microsoft.com/office/drawing/2014/main" id="{B0F29063-FF18-41EF-9B20-A9EA7A973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05300"/>
            <a:ext cx="28765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Sans objectif, l’impact reste abstrait et la priorité devient contestable.</a:t>
            </a:r>
          </a:p>
        </p:txBody>
      </p:sp>
      <p:sp>
        <p:nvSpPr>
          <p:cNvPr id="14" name="pit-num-1">
            <a:extLst xmlns:a="http://schemas.openxmlformats.org/drawingml/2006/main">
              <a:ext uri="{FF2B5EF4-FFF2-40B4-BE49-F238E27FC236}">
                <a16:creationId xmlns:a16="http://schemas.microsoft.com/office/drawing/2014/main" id="{A9084A45-F5A3-485C-BA12-9AC262385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209800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5" name="pit-rule-1">
            <a:extLst xmlns:a="http://schemas.openxmlformats.org/drawingml/2006/main">
              <a:ext uri="{FF2B5EF4-FFF2-40B4-BE49-F238E27FC236}">
                <a16:creationId xmlns:a16="http://schemas.microsoft.com/office/drawing/2014/main" id="{B123E5D5-B55A-4F7B-89D5-102C462C9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143250"/>
            <a:ext cx="285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4CB6B4"/>
            </a:solidFill>
            <a:prstDash val="solid"/>
          </a:ln>
        </p:spPr>
      </p:sp>
      <p:sp>
        <p:nvSpPr>
          <p:cNvPr id="16" name="pit-title-1">
            <a:extLst xmlns:a="http://schemas.openxmlformats.org/drawingml/2006/main">
              <a:ext uri="{FF2B5EF4-FFF2-40B4-BE49-F238E27FC236}">
                <a16:creationId xmlns:a16="http://schemas.microsoft.com/office/drawing/2014/main" id="{CD4C4649-8411-4611-A318-65ECF8B1E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429000"/>
            <a:ext cx="28765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Score trop précis</a:t>
            </a:r>
          </a:p>
        </p:txBody>
      </p:sp>
      <p:sp>
        <p:nvSpPr>
          <p:cNvPr id="17" name="pit-body-1">
            <a:extLst xmlns:a="http://schemas.openxmlformats.org/drawingml/2006/main">
              <a:ext uri="{FF2B5EF4-FFF2-40B4-BE49-F238E27FC236}">
                <a16:creationId xmlns:a16="http://schemas.microsoft.com/office/drawing/2014/main" id="{7F188735-90BE-487A-AAD9-B4475C7A2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305300"/>
            <a:ext cx="28765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Documentez les hypothèses au lieu de créer une précision artificielle.</a:t>
            </a:r>
          </a:p>
        </p:txBody>
      </p:sp>
      <p:sp>
        <p:nvSpPr>
          <p:cNvPr id="18" name="pit-num-2">
            <a:extLst xmlns:a="http://schemas.openxmlformats.org/drawingml/2006/main">
              <a:ext uri="{FF2B5EF4-FFF2-40B4-BE49-F238E27FC236}">
                <a16:creationId xmlns:a16="http://schemas.microsoft.com/office/drawing/2014/main" id="{D942F3A2-A1CE-444A-8B0A-EFA587A23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209800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9" name="pit-rule-2">
            <a:extLst xmlns:a="http://schemas.openxmlformats.org/drawingml/2006/main">
              <a:ext uri="{FF2B5EF4-FFF2-40B4-BE49-F238E27FC236}">
                <a16:creationId xmlns:a16="http://schemas.microsoft.com/office/drawing/2014/main" id="{ECC573DF-2507-4B03-ABE5-DD132E1EA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143250"/>
            <a:ext cx="285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4CB6B4"/>
            </a:solidFill>
            <a:prstDash val="solid"/>
          </a:ln>
        </p:spPr>
      </p:sp>
      <p:sp>
        <p:nvSpPr>
          <p:cNvPr id="20" name="pit-title-2">
            <a:extLst xmlns:a="http://schemas.openxmlformats.org/drawingml/2006/main">
              <a:ext uri="{FF2B5EF4-FFF2-40B4-BE49-F238E27FC236}">
                <a16:creationId xmlns:a16="http://schemas.microsoft.com/office/drawing/2014/main" id="{3BD6274C-9B70-46C2-A953-89F6E4E25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429000"/>
            <a:ext cx="28765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Planifier sans pilote</a:t>
            </a:r>
          </a:p>
        </p:txBody>
      </p:sp>
      <p:sp>
        <p:nvSpPr>
          <p:cNvPr id="21" name="pit-body-2">
            <a:extLst xmlns:a="http://schemas.openxmlformats.org/drawingml/2006/main">
              <a:ext uri="{FF2B5EF4-FFF2-40B4-BE49-F238E27FC236}">
                <a16:creationId xmlns:a16="http://schemas.microsoft.com/office/drawing/2014/main" id="{23E7AEF7-20B3-4F9D-8D31-E4EE78787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305300"/>
            <a:ext cx="28765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Chaque traitement exige un responsable, une échéance et un critère de réussite.</a:t>
            </a:r>
          </a:p>
        </p:txBody>
      </p:sp>
      <p:sp>
        <p:nvSpPr>
          <p:cNvPr id="22" name="pitfalls-close">
            <a:extLst xmlns:a="http://schemas.openxmlformats.org/drawingml/2006/main">
              <a:ext uri="{FF2B5EF4-FFF2-40B4-BE49-F238E27FC236}">
                <a16:creationId xmlns:a16="http://schemas.microsoft.com/office/drawing/2014/main" id="{12EDAD1A-31BC-49EF-B3B8-41C1DF502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Une bonne fiche de risque permet à un décideur de choisir, financer et suivre une action.</a:t>
            </a:r>
          </a:p>
        </p:txBody>
      </p:sp>
    </p:spTree>
    <p:extLst>
      <p:ext uri="{BB962C8B-B14F-4D97-AF65-F5344CB8AC3E}">
        <p14:creationId xmlns:p14="http://schemas.microsoft.com/office/powerpoint/2010/main" val="11642121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7">
            <a:extLst xmlns:a="http://schemas.openxmlformats.org/drawingml/2006/main">
              <a:ext uri="{FF2B5EF4-FFF2-40B4-BE49-F238E27FC236}">
                <a16:creationId xmlns:a16="http://schemas.microsoft.com/office/drawing/2014/main" id="{564692B2-3C7C-4F44-A85A-FF8BCBE0C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7">
            <a:extLst xmlns:a="http://schemas.openxmlformats.org/drawingml/2006/main">
              <a:ext uri="{FF2B5EF4-FFF2-40B4-BE49-F238E27FC236}">
                <a16:creationId xmlns:a16="http://schemas.microsoft.com/office/drawing/2014/main" id="{57E34F84-4CEC-4BEE-87AE-09A497976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7">
            <a:extLst xmlns:a="http://schemas.openxmlformats.org/drawingml/2006/main">
              <a:ext uri="{FF2B5EF4-FFF2-40B4-BE49-F238E27FC236}">
                <a16:creationId xmlns:a16="http://schemas.microsoft.com/office/drawing/2014/main" id="{6FBA377B-BC95-4A56-BA17-C442D87AF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GESTION DES RISQUES</a:t>
            </a:r>
          </a:p>
        </p:txBody>
      </p:sp>
      <p:sp>
        <p:nvSpPr>
          <p:cNvPr id="4" name="footer-line-7">
            <a:extLst xmlns:a="http://schemas.openxmlformats.org/drawingml/2006/main">
              <a:ext uri="{FF2B5EF4-FFF2-40B4-BE49-F238E27FC236}">
                <a16:creationId xmlns:a16="http://schemas.microsoft.com/office/drawing/2014/main" id="{917DCDF4-EA86-4393-8C15-FB3296577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7">
            <a:extLst xmlns:a="http://schemas.openxmlformats.org/drawingml/2006/main">
              <a:ext uri="{FF2B5EF4-FFF2-40B4-BE49-F238E27FC236}">
                <a16:creationId xmlns:a16="http://schemas.microsoft.com/office/drawing/2014/main" id="{B87730E7-394F-42CA-8881-97779646E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7">
            <a:extLst xmlns:a="http://schemas.openxmlformats.org/drawingml/2006/main">
              <a:ext uri="{FF2B5EF4-FFF2-40B4-BE49-F238E27FC236}">
                <a16:creationId xmlns:a16="http://schemas.microsoft.com/office/drawing/2014/main" id="{D39689F0-1CCF-4578-A2D7-E93787014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2CD471B5-00AA-48FE-A5C9-5CB95AE49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RYTHME DE TRAVAIL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39B8E15-55AE-42C9-BA84-1D3A20F4C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Installez une boucle de revue légère</a:t>
            </a:r>
          </a:p>
        </p:txBody>
      </p:sp>
      <p:sp>
        <p:nvSpPr>
          <p:cNvPr id="9" name="routine-intro">
            <a:extLst xmlns:a="http://schemas.openxmlformats.org/drawingml/2006/main">
              <a:ext uri="{FF2B5EF4-FFF2-40B4-BE49-F238E27FC236}">
                <a16:creationId xmlns:a16="http://schemas.microsoft.com/office/drawing/2014/main" id="{A157C79F-1070-425B-8475-9FA4D1FDE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09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Le rythme doit suivre la vitesse d’évolution du risque et la disponibilité des informations.</a:t>
            </a:r>
          </a:p>
        </p:txBody>
      </p:sp>
      <p:sp>
        <p:nvSpPr>
          <p:cNvPr id="10" name="routine-axis">
            <a:extLst xmlns:a="http://schemas.openxmlformats.org/drawingml/2006/main">
              <a:ext uri="{FF2B5EF4-FFF2-40B4-BE49-F238E27FC236}">
                <a16:creationId xmlns:a16="http://schemas.microsoft.com/office/drawing/2014/main" id="{8F42EE8E-1F3B-47B6-97BD-6375DA5B7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676650"/>
            <a:ext cx="8686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0D2947"/>
            </a:solidFill>
            <a:prstDash val="solid"/>
          </a:ln>
        </p:spPr>
      </p:sp>
      <p:sp>
        <p:nvSpPr>
          <p:cNvPr id="11" name="routine-dot-0">
            <a:extLst xmlns:a="http://schemas.openxmlformats.org/drawingml/2006/main">
              <a:ext uri="{FF2B5EF4-FFF2-40B4-BE49-F238E27FC236}">
                <a16:creationId xmlns:a16="http://schemas.microsoft.com/office/drawing/2014/main" id="{1FF27D9A-9601-465B-864B-27284D948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39090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12" name="routine-day-0">
            <a:extLst xmlns:a="http://schemas.openxmlformats.org/drawingml/2006/main">
              <a:ext uri="{FF2B5EF4-FFF2-40B4-BE49-F238E27FC236}">
                <a16:creationId xmlns:a16="http://schemas.microsoft.com/office/drawing/2014/main" id="{14E192E7-A4BE-4B28-8166-C55CE6F08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241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HEBDO</a:t>
            </a:r>
          </a:p>
        </p:txBody>
      </p:sp>
      <p:sp>
        <p:nvSpPr>
          <p:cNvPr id="13" name="routine-title-0">
            <a:extLst xmlns:a="http://schemas.openxmlformats.org/drawingml/2006/main">
              <a:ext uri="{FF2B5EF4-FFF2-40B4-BE49-F238E27FC236}">
                <a16:creationId xmlns:a16="http://schemas.microsoft.com/office/drawing/2014/main" id="{7F60269E-FDCF-4EF2-B13E-F6E13E47F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4229100"/>
            <a:ext cx="2133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Signaux</a:t>
            </a:r>
          </a:p>
        </p:txBody>
      </p:sp>
      <p:sp>
        <p:nvSpPr>
          <p:cNvPr id="14" name="routine-body-0">
            <a:extLst xmlns:a="http://schemas.openxmlformats.org/drawingml/2006/main">
              <a:ext uri="{FF2B5EF4-FFF2-40B4-BE49-F238E27FC236}">
                <a16:creationId xmlns:a16="http://schemas.microsoft.com/office/drawing/2014/main" id="{95420076-6073-459D-98BD-81380CE86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4781550"/>
            <a:ext cx="21336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Incidents, alertes, retards et changements majeurs.</a:t>
            </a:r>
          </a:p>
        </p:txBody>
      </p:sp>
      <p:sp>
        <p:nvSpPr>
          <p:cNvPr id="15" name="routine-dot-1">
            <a:extLst xmlns:a="http://schemas.openxmlformats.org/drawingml/2006/main">
              <a:ext uri="{FF2B5EF4-FFF2-40B4-BE49-F238E27FC236}">
                <a16:creationId xmlns:a16="http://schemas.microsoft.com/office/drawing/2014/main" id="{F47F47AD-FE92-4B3E-B8CB-1CF563CB7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39090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16" name="routine-day-1">
            <a:extLst xmlns:a="http://schemas.openxmlformats.org/drawingml/2006/main">
              <a:ext uri="{FF2B5EF4-FFF2-40B4-BE49-F238E27FC236}">
                <a16:creationId xmlns:a16="http://schemas.microsoft.com/office/drawing/2014/main" id="{6AFCB640-3846-49DD-BF32-4E57668CD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7241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MENSUEL</a:t>
            </a:r>
          </a:p>
        </p:txBody>
      </p:sp>
      <p:sp>
        <p:nvSpPr>
          <p:cNvPr id="17" name="routine-title-1">
            <a:extLst xmlns:a="http://schemas.openxmlformats.org/drawingml/2006/main">
              <a:ext uri="{FF2B5EF4-FFF2-40B4-BE49-F238E27FC236}">
                <a16:creationId xmlns:a16="http://schemas.microsoft.com/office/drawing/2014/main" id="{2F845507-E169-45BF-9201-D60EF3082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229100"/>
            <a:ext cx="2133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Actions</a:t>
            </a:r>
          </a:p>
        </p:txBody>
      </p:sp>
      <p:sp>
        <p:nvSpPr>
          <p:cNvPr id="18" name="routine-body-1">
            <a:extLst xmlns:a="http://schemas.openxmlformats.org/drawingml/2006/main">
              <a:ext uri="{FF2B5EF4-FFF2-40B4-BE49-F238E27FC236}">
                <a16:creationId xmlns:a16="http://schemas.microsoft.com/office/drawing/2014/main" id="{BFD4DC32-38F3-43F4-86F8-DD154A335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781550"/>
            <a:ext cx="21336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Avancement, obstacles, preuves et arbitrages.</a:t>
            </a:r>
          </a:p>
        </p:txBody>
      </p:sp>
      <p:sp>
        <p:nvSpPr>
          <p:cNvPr id="19" name="routine-dot-2">
            <a:extLst xmlns:a="http://schemas.openxmlformats.org/drawingml/2006/main">
              <a:ext uri="{FF2B5EF4-FFF2-40B4-BE49-F238E27FC236}">
                <a16:creationId xmlns:a16="http://schemas.microsoft.com/office/drawing/2014/main" id="{B664CC7B-1629-44A0-B205-AC97544BD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39090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20" name="routine-day-2">
            <a:extLst xmlns:a="http://schemas.openxmlformats.org/drawingml/2006/main">
              <a:ext uri="{FF2B5EF4-FFF2-40B4-BE49-F238E27FC236}">
                <a16:creationId xmlns:a16="http://schemas.microsoft.com/office/drawing/2014/main" id="{005410FD-43CC-44F2-8A4C-2377245BB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7241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TRIMESTRE</a:t>
            </a:r>
          </a:p>
        </p:txBody>
      </p:sp>
      <p:sp>
        <p:nvSpPr>
          <p:cNvPr id="21" name="routine-title-2">
            <a:extLst xmlns:a="http://schemas.openxmlformats.org/drawingml/2006/main">
              <a:ext uri="{FF2B5EF4-FFF2-40B4-BE49-F238E27FC236}">
                <a16:creationId xmlns:a16="http://schemas.microsoft.com/office/drawing/2014/main" id="{EA0E634F-E5A4-43B3-9826-00BE4D3A4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4229100"/>
            <a:ext cx="2133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Profil</a:t>
            </a:r>
          </a:p>
        </p:txBody>
      </p:sp>
      <p:sp>
        <p:nvSpPr>
          <p:cNvPr id="22" name="routine-body-2">
            <a:extLst xmlns:a="http://schemas.openxmlformats.org/drawingml/2006/main">
              <a:ext uri="{FF2B5EF4-FFF2-40B4-BE49-F238E27FC236}">
                <a16:creationId xmlns:a16="http://schemas.microsoft.com/office/drawing/2014/main" id="{6EB2CF18-9DEA-40FE-8EC4-DE79FF4AD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4781550"/>
            <a:ext cx="21336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Évolution du résiduel et risques émergents.</a:t>
            </a:r>
          </a:p>
        </p:txBody>
      </p:sp>
      <p:sp>
        <p:nvSpPr>
          <p:cNvPr id="23" name="routine-dot-3">
            <a:extLst xmlns:a="http://schemas.openxmlformats.org/drawingml/2006/main">
              <a:ext uri="{FF2B5EF4-FFF2-40B4-BE49-F238E27FC236}">
                <a16:creationId xmlns:a16="http://schemas.microsoft.com/office/drawing/2014/main" id="{984BB371-AAB0-451D-99CF-20C047A9F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339090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24" name="routine-day-3">
            <a:extLst xmlns:a="http://schemas.openxmlformats.org/drawingml/2006/main">
              <a:ext uri="{FF2B5EF4-FFF2-40B4-BE49-F238E27FC236}">
                <a16:creationId xmlns:a16="http://schemas.microsoft.com/office/drawing/2014/main" id="{F68C6CF9-2B9A-4741-AA81-E1C248B9D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7241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ANNUEL</a:t>
            </a:r>
          </a:p>
        </p:txBody>
      </p:sp>
      <p:sp>
        <p:nvSpPr>
          <p:cNvPr id="25" name="routine-title-3">
            <a:extLst xmlns:a="http://schemas.openxmlformats.org/drawingml/2006/main">
              <a:ext uri="{FF2B5EF4-FFF2-40B4-BE49-F238E27FC236}">
                <a16:creationId xmlns:a16="http://schemas.microsoft.com/office/drawing/2014/main" id="{2ABB2DBC-D57D-4151-A94F-FD75FB4AC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229100"/>
            <a:ext cx="2133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Cadre</a:t>
            </a:r>
          </a:p>
        </p:txBody>
      </p:sp>
      <p:sp>
        <p:nvSpPr>
          <p:cNvPr id="26" name="routine-body-3">
            <a:extLst xmlns:a="http://schemas.openxmlformats.org/drawingml/2006/main">
              <a:ext uri="{FF2B5EF4-FFF2-40B4-BE49-F238E27FC236}">
                <a16:creationId xmlns:a16="http://schemas.microsoft.com/office/drawing/2014/main" id="{714F3633-7263-4FD4-BC50-D4559A7A4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781550"/>
            <a:ext cx="21336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Objectifs, critères, appétence et méthode.</a:t>
            </a:r>
          </a:p>
        </p:txBody>
      </p:sp>
    </p:spTree>
    <p:extLst>
      <p:ext uri="{BB962C8B-B14F-4D97-AF65-F5344CB8AC3E}">
        <p14:creationId xmlns:p14="http://schemas.microsoft.com/office/powerpoint/2010/main" val="176250259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8">
            <a:extLst xmlns:a="http://schemas.openxmlformats.org/drawingml/2006/main">
              <a:ext uri="{FF2B5EF4-FFF2-40B4-BE49-F238E27FC236}">
                <a16:creationId xmlns:a16="http://schemas.microsoft.com/office/drawing/2014/main" id="{379D5178-FF14-4C1D-9854-A0B503BE8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8">
            <a:extLst xmlns:a="http://schemas.openxmlformats.org/drawingml/2006/main">
              <a:ext uri="{FF2B5EF4-FFF2-40B4-BE49-F238E27FC236}">
                <a16:creationId xmlns:a16="http://schemas.microsoft.com/office/drawing/2014/main" id="{EC15C04A-F9C9-4DFA-A15C-DC5B2CA51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8">
            <a:extLst xmlns:a="http://schemas.openxmlformats.org/drawingml/2006/main">
              <a:ext uri="{FF2B5EF4-FFF2-40B4-BE49-F238E27FC236}">
                <a16:creationId xmlns:a16="http://schemas.microsoft.com/office/drawing/2014/main" id="{6A6F4C59-D8BB-41AF-8BC7-FC292D76D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GESTION DES RISQUES</a:t>
            </a:r>
          </a:p>
        </p:txBody>
      </p:sp>
      <p:sp>
        <p:nvSpPr>
          <p:cNvPr id="4" name="footer-line-8">
            <a:extLst xmlns:a="http://schemas.openxmlformats.org/drawingml/2006/main">
              <a:ext uri="{FF2B5EF4-FFF2-40B4-BE49-F238E27FC236}">
                <a16:creationId xmlns:a16="http://schemas.microsoft.com/office/drawing/2014/main" id="{3E15892C-70C3-4835-B0A6-585A10669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8">
            <a:extLst xmlns:a="http://schemas.openxmlformats.org/drawingml/2006/main">
              <a:ext uri="{FF2B5EF4-FFF2-40B4-BE49-F238E27FC236}">
                <a16:creationId xmlns:a16="http://schemas.microsoft.com/office/drawing/2014/main" id="{4DF2961B-1F06-45BA-850B-165EA1025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8">
            <a:extLst xmlns:a="http://schemas.openxmlformats.org/drawingml/2006/main">
              <a:ext uri="{FF2B5EF4-FFF2-40B4-BE49-F238E27FC236}">
                <a16:creationId xmlns:a16="http://schemas.microsoft.com/office/drawing/2014/main" id="{BB5ADE16-FC78-414F-8904-3D50AE848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5F79C5DC-18AD-455A-8421-836AC3F55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SYNTHÈSE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7D9898F-30A9-4D2B-B8F8-4E1A66FF4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Votre méthode tient en cinq verbes</a:t>
            </a:r>
          </a:p>
        </p:txBody>
      </p:sp>
      <p:sp>
        <p:nvSpPr>
          <p:cNvPr id="9" name="close-intro">
            <a:extLst xmlns:a="http://schemas.openxmlformats.org/drawingml/2006/main">
              <a:ext uri="{FF2B5EF4-FFF2-40B4-BE49-F238E27FC236}">
                <a16:creationId xmlns:a16="http://schemas.microsoft.com/office/drawing/2014/main" id="{AE4DEDEC-93F8-4225-B3F6-7EC2873D5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952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Ils gardent la gestion des risques reliée aux décisions.</a:t>
            </a:r>
          </a:p>
        </p:txBody>
      </p:sp>
      <p:sp>
        <p:nvSpPr>
          <p:cNvPr id="10" name="verb-index-0">
            <a:extLst xmlns:a="http://schemas.openxmlformats.org/drawingml/2006/main">
              <a:ext uri="{FF2B5EF4-FFF2-40B4-BE49-F238E27FC236}">
                <a16:creationId xmlns:a16="http://schemas.microsoft.com/office/drawing/2014/main" id="{B8E56F54-616E-42F6-A51E-D3D570072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1457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verb-0">
            <a:extLst xmlns:a="http://schemas.openxmlformats.org/drawingml/2006/main">
              <a:ext uri="{FF2B5EF4-FFF2-40B4-BE49-F238E27FC236}">
                <a16:creationId xmlns:a16="http://schemas.microsoft.com/office/drawing/2014/main" id="{1BC4FAF7-6B60-419C-ADCD-6D4ED08EE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26695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Relier</a:t>
            </a:r>
          </a:p>
        </p:txBody>
      </p:sp>
      <p:sp>
        <p:nvSpPr>
          <p:cNvPr id="12" name="verb-rule-0">
            <a:extLst xmlns:a="http://schemas.openxmlformats.org/drawingml/2006/main">
              <a:ext uri="{FF2B5EF4-FFF2-40B4-BE49-F238E27FC236}">
                <a16:creationId xmlns:a16="http://schemas.microsoft.com/office/drawing/2014/main" id="{A45F1E4E-A2DB-480B-BB3C-9BF33FD9B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438400"/>
            <a:ext cx="1504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13" name="verb-index-1">
            <a:extLst xmlns:a="http://schemas.openxmlformats.org/drawingml/2006/main">
              <a:ext uri="{FF2B5EF4-FFF2-40B4-BE49-F238E27FC236}">
                <a16:creationId xmlns:a16="http://schemas.microsoft.com/office/drawing/2014/main" id="{D99FB1BC-FCC1-4B1F-9695-B4B9655E6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8132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verb-1">
            <a:extLst xmlns:a="http://schemas.openxmlformats.org/drawingml/2006/main">
              <a:ext uri="{FF2B5EF4-FFF2-40B4-BE49-F238E27FC236}">
                <a16:creationId xmlns:a16="http://schemas.microsoft.com/office/drawing/2014/main" id="{7EE46F7D-F8AB-4C7D-AF7A-1A898FA97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3370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Scénariser</a:t>
            </a:r>
          </a:p>
        </p:txBody>
      </p:sp>
      <p:sp>
        <p:nvSpPr>
          <p:cNvPr id="15" name="verb-rule-1">
            <a:extLst xmlns:a="http://schemas.openxmlformats.org/drawingml/2006/main">
              <a:ext uri="{FF2B5EF4-FFF2-40B4-BE49-F238E27FC236}">
                <a16:creationId xmlns:a16="http://schemas.microsoft.com/office/drawing/2014/main" id="{2DAFAE34-A1F0-402F-937F-7A69AA600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105150"/>
            <a:ext cx="2057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16" name="verb-index-2">
            <a:extLst xmlns:a="http://schemas.openxmlformats.org/drawingml/2006/main">
              <a:ext uri="{FF2B5EF4-FFF2-40B4-BE49-F238E27FC236}">
                <a16:creationId xmlns:a16="http://schemas.microsoft.com/office/drawing/2014/main" id="{83F55B8E-4FEB-419A-9255-4CEABF418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4807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verb-2">
            <a:extLst xmlns:a="http://schemas.openxmlformats.org/drawingml/2006/main">
              <a:ext uri="{FF2B5EF4-FFF2-40B4-BE49-F238E27FC236}">
                <a16:creationId xmlns:a16="http://schemas.microsoft.com/office/drawing/2014/main" id="{439904C4-B02F-4FE2-9B57-A7D46FB3F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60045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Évaluer</a:t>
            </a:r>
          </a:p>
        </p:txBody>
      </p:sp>
      <p:sp>
        <p:nvSpPr>
          <p:cNvPr id="18" name="verb-rule-2">
            <a:extLst xmlns:a="http://schemas.openxmlformats.org/drawingml/2006/main">
              <a:ext uri="{FF2B5EF4-FFF2-40B4-BE49-F238E27FC236}">
                <a16:creationId xmlns:a16="http://schemas.microsoft.com/office/drawing/2014/main" id="{758837DD-32AC-4DB4-8AA4-5123C6FE8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771900"/>
            <a:ext cx="26098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19" name="verb-index-3">
            <a:extLst xmlns:a="http://schemas.openxmlformats.org/drawingml/2006/main">
              <a:ext uri="{FF2B5EF4-FFF2-40B4-BE49-F238E27FC236}">
                <a16:creationId xmlns:a16="http://schemas.microsoft.com/office/drawing/2014/main" id="{8B378AC9-77FD-43D9-BA12-EC4D13F92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1482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0" name="verb-3">
            <a:extLst xmlns:a="http://schemas.openxmlformats.org/drawingml/2006/main">
              <a:ext uri="{FF2B5EF4-FFF2-40B4-BE49-F238E27FC236}">
                <a16:creationId xmlns:a16="http://schemas.microsoft.com/office/drawing/2014/main" id="{1469A02C-4E2D-48EE-8C3C-44201D10B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26720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Traiter</a:t>
            </a:r>
          </a:p>
        </p:txBody>
      </p:sp>
      <p:sp>
        <p:nvSpPr>
          <p:cNvPr id="21" name="verb-rule-3">
            <a:extLst xmlns:a="http://schemas.openxmlformats.org/drawingml/2006/main">
              <a:ext uri="{FF2B5EF4-FFF2-40B4-BE49-F238E27FC236}">
                <a16:creationId xmlns:a16="http://schemas.microsoft.com/office/drawing/2014/main" id="{61222AB9-19C1-430B-A45B-BD69AC477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438650"/>
            <a:ext cx="316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22" name="verb-index-4">
            <a:extLst xmlns:a="http://schemas.openxmlformats.org/drawingml/2006/main">
              <a:ext uri="{FF2B5EF4-FFF2-40B4-BE49-F238E27FC236}">
                <a16:creationId xmlns:a16="http://schemas.microsoft.com/office/drawing/2014/main" id="{70DC41A9-07C1-4FCB-B2D4-219F224E8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8157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3" name="verb-4">
            <a:extLst xmlns:a="http://schemas.openxmlformats.org/drawingml/2006/main">
              <a:ext uri="{FF2B5EF4-FFF2-40B4-BE49-F238E27FC236}">
                <a16:creationId xmlns:a16="http://schemas.microsoft.com/office/drawing/2014/main" id="{CB1F5595-0626-4F23-AF85-8DA44A556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93395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Suivre</a:t>
            </a:r>
          </a:p>
        </p:txBody>
      </p:sp>
      <p:sp>
        <p:nvSpPr>
          <p:cNvPr id="24" name="verb-rule-4">
            <a:extLst xmlns:a="http://schemas.openxmlformats.org/drawingml/2006/main">
              <a:ext uri="{FF2B5EF4-FFF2-40B4-BE49-F238E27FC236}">
                <a16:creationId xmlns:a16="http://schemas.microsoft.com/office/drawing/2014/main" id="{0AFEBEE9-9ECD-4D60-95B3-18444A1FE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105400"/>
            <a:ext cx="3714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25" name="close-panel">
            <a:extLst xmlns:a="http://schemas.openxmlformats.org/drawingml/2006/main">
              <a:ext uri="{FF2B5EF4-FFF2-40B4-BE49-F238E27FC236}">
                <a16:creationId xmlns:a16="http://schemas.microsoft.com/office/drawing/2014/main" id="{5D9BF4B3-5C09-4C1C-8778-8858A96A3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228850"/>
            <a:ext cx="3600450" cy="314325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081B31"/>
          </a:solidFill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26" name="close-panel-title">
            <a:extLst xmlns:a="http://schemas.openxmlformats.org/drawingml/2006/main">
              <a:ext uri="{FF2B5EF4-FFF2-40B4-BE49-F238E27FC236}">
                <a16:creationId xmlns:a16="http://schemas.microsoft.com/office/drawing/2014/main" id="{DAF772CB-786D-47F1-87F8-C8A3A4AD0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705100"/>
            <a:ext cx="28384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3333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La gestion des risques produit de la valeur quand elle éclaire un arbitrage et suit son résultat.</a:t>
            </a:r>
          </a:p>
        </p:txBody>
      </p:sp>
      <p:sp>
        <p:nvSpPr>
          <p:cNvPr id="27" name="close-panel-rule">
            <a:extLst xmlns:a="http://schemas.openxmlformats.org/drawingml/2006/main">
              <a:ext uri="{FF2B5EF4-FFF2-40B4-BE49-F238E27FC236}">
                <a16:creationId xmlns:a16="http://schemas.microsoft.com/office/drawing/2014/main" id="{30FDE778-D3B0-4D4D-A0FA-3BDA378E5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4400550"/>
            <a:ext cx="219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28" name="close-panel-site">
            <a:extLst xmlns:a="http://schemas.openxmlformats.org/drawingml/2006/main">
              <a:ext uri="{FF2B5EF4-FFF2-40B4-BE49-F238E27FC236}">
                <a16:creationId xmlns:a16="http://schemas.microsoft.com/office/drawing/2014/main" id="{466031C5-7698-4532-9780-773C0BDC7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667250"/>
            <a:ext cx="295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risques-et-methodes.romainap.chatgpt.site</a:t>
            </a:r>
          </a:p>
        </p:txBody>
      </p:sp>
    </p:spTree>
    <p:extLst>
      <p:ext uri="{BB962C8B-B14F-4D97-AF65-F5344CB8AC3E}">
        <p14:creationId xmlns:p14="http://schemas.microsoft.com/office/powerpoint/2010/main" val="9653729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2026-07-28T11:48:34.8910000Z</dcterms:created>
  <dcterms:modified xsi:type="dcterms:W3CDTF">2026-07-28T11:48:34.8910000Z</dcterms:modified>
</coreProperties>
</file>